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92"/>
  </p:notesMasterIdLst>
  <p:handoutMasterIdLst>
    <p:handoutMasterId r:id="rId93"/>
  </p:handoutMasterIdLst>
  <p:sldIdLst>
    <p:sldId id="1854" r:id="rId2"/>
    <p:sldId id="1777" r:id="rId3"/>
    <p:sldId id="1782" r:id="rId4"/>
    <p:sldId id="466" r:id="rId5"/>
    <p:sldId id="432" r:id="rId6"/>
    <p:sldId id="433" r:id="rId7"/>
    <p:sldId id="1784" r:id="rId8"/>
    <p:sldId id="1791" r:id="rId9"/>
    <p:sldId id="1816" r:id="rId10"/>
    <p:sldId id="1802" r:id="rId11"/>
    <p:sldId id="1843" r:id="rId12"/>
    <p:sldId id="342" r:id="rId13"/>
    <p:sldId id="305" r:id="rId14"/>
    <p:sldId id="296" r:id="rId15"/>
    <p:sldId id="270" r:id="rId16"/>
    <p:sldId id="279" r:id="rId17"/>
    <p:sldId id="282" r:id="rId18"/>
    <p:sldId id="463" r:id="rId19"/>
    <p:sldId id="393" r:id="rId20"/>
    <p:sldId id="498" r:id="rId21"/>
    <p:sldId id="504" r:id="rId22"/>
    <p:sldId id="1935" r:id="rId23"/>
    <p:sldId id="1845" r:id="rId24"/>
    <p:sldId id="1936" r:id="rId25"/>
    <p:sldId id="1844" r:id="rId26"/>
    <p:sldId id="317" r:id="rId27"/>
    <p:sldId id="319" r:id="rId28"/>
    <p:sldId id="318" r:id="rId29"/>
    <p:sldId id="395" r:id="rId30"/>
    <p:sldId id="397" r:id="rId31"/>
    <p:sldId id="398" r:id="rId32"/>
    <p:sldId id="407" r:id="rId33"/>
    <p:sldId id="1864" r:id="rId34"/>
    <p:sldId id="1770" r:id="rId35"/>
    <p:sldId id="1763" r:id="rId36"/>
    <p:sldId id="1840" r:id="rId37"/>
    <p:sldId id="1849" r:id="rId38"/>
    <p:sldId id="1851" r:id="rId39"/>
    <p:sldId id="1855" r:id="rId40"/>
    <p:sldId id="1863" r:id="rId41"/>
    <p:sldId id="1862" r:id="rId42"/>
    <p:sldId id="1821" r:id="rId43"/>
    <p:sldId id="1911" r:id="rId44"/>
    <p:sldId id="1920" r:id="rId45"/>
    <p:sldId id="1931" r:id="rId46"/>
    <p:sldId id="1799" r:id="rId47"/>
    <p:sldId id="1846" r:id="rId48"/>
    <p:sldId id="1792" r:id="rId49"/>
    <p:sldId id="1797" r:id="rId50"/>
    <p:sldId id="1930" r:id="rId51"/>
    <p:sldId id="1932" r:id="rId52"/>
    <p:sldId id="1933" r:id="rId53"/>
    <p:sldId id="1934" r:id="rId54"/>
    <p:sldId id="1908" r:id="rId55"/>
    <p:sldId id="1906" r:id="rId56"/>
    <p:sldId id="1937" r:id="rId57"/>
    <p:sldId id="1938" r:id="rId58"/>
    <p:sldId id="1873" r:id="rId59"/>
    <p:sldId id="1939" r:id="rId60"/>
    <p:sldId id="1875" r:id="rId61"/>
    <p:sldId id="1876" r:id="rId62"/>
    <p:sldId id="1877" r:id="rId63"/>
    <p:sldId id="1995" r:id="rId64"/>
    <p:sldId id="1965" r:id="rId65"/>
    <p:sldId id="1944" r:id="rId66"/>
    <p:sldId id="1949" r:id="rId67"/>
    <p:sldId id="1950" r:id="rId68"/>
    <p:sldId id="1956" r:id="rId69"/>
    <p:sldId id="1955" r:id="rId70"/>
    <p:sldId id="1959" r:id="rId71"/>
    <p:sldId id="1971" r:id="rId72"/>
    <p:sldId id="1853" r:id="rId73"/>
    <p:sldId id="1787" r:id="rId74"/>
    <p:sldId id="1929" r:id="rId75"/>
    <p:sldId id="1996" r:id="rId76"/>
    <p:sldId id="257" r:id="rId77"/>
    <p:sldId id="1812" r:id="rId78"/>
    <p:sldId id="1832" r:id="rId79"/>
    <p:sldId id="1834" r:id="rId80"/>
    <p:sldId id="1795" r:id="rId81"/>
    <p:sldId id="1798" r:id="rId82"/>
    <p:sldId id="1997" r:id="rId83"/>
    <p:sldId id="365" r:id="rId84"/>
    <p:sldId id="1998" r:id="rId85"/>
    <p:sldId id="1999" r:id="rId86"/>
    <p:sldId id="1778" r:id="rId87"/>
    <p:sldId id="2000" r:id="rId88"/>
    <p:sldId id="1780" r:id="rId89"/>
    <p:sldId id="599" r:id="rId90"/>
    <p:sldId id="1781" r:id="rId9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B7"/>
    <a:srgbClr val="0098D8"/>
    <a:srgbClr val="F8F9FA"/>
    <a:srgbClr val="C95ECB"/>
    <a:srgbClr val="333399"/>
    <a:srgbClr val="0000FF"/>
    <a:srgbClr val="FF0066"/>
    <a:srgbClr val="008000"/>
    <a:srgbClr val="D6009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89" autoAdjust="0"/>
    <p:restoredTop sz="78754" autoAdjust="0"/>
  </p:normalViewPr>
  <p:slideViewPr>
    <p:cSldViewPr>
      <p:cViewPr>
        <p:scale>
          <a:sx n="118" d="100"/>
          <a:sy n="118" d="100"/>
        </p:scale>
        <p:origin x="1504" y="142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lnSpc>
              <a:spcPct val="100000"/>
            </a:lnSpc>
            <a:defRPr cap="all"/>
          </a:pPr>
          <a:r>
            <a:rPr lang="en-US" dirty="0"/>
            <a:t>Homework 12 / Milestone 4 are due Due Wednesday. </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lnSpc>
              <a:spcPct val="100000"/>
            </a:lnSpc>
            <a:defRPr cap="all"/>
          </a:pPr>
          <a:r>
            <a:rPr lang="en-US" dirty="0"/>
            <a:t>Sign-up for a 30-minute slot to present your final Project at</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2"/>
      <dgm:spPr/>
    </dgm:pt>
    <dgm:pt modelId="{C08A7AEB-4C4D-480E-899D-C8D973B4E87F}" type="pres">
      <dgm:prSet presAssocID="{A48D0B29-4241-4399-A6C3-41F5433E7A67}"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nicorn"/>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2">
        <dgm:presLayoutVars>
          <dgm:chMax val="1"/>
          <dgm:chPref val="1"/>
        </dgm:presLayoutVars>
      </dgm:prSet>
      <dgm:spPr/>
    </dgm:pt>
    <dgm:pt modelId="{AC9C82FC-4835-504C-A63C-23FC52DD53B8}" type="pres">
      <dgm:prSet presAssocID="{FF49A62F-09B9-4824-860D-A57C33BFD23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1" presStyleCnt="2"/>
      <dgm:spPr/>
    </dgm:pt>
    <dgm:pt modelId="{41B4A095-49B4-A241-BF86-8A52455C8469}" type="pres">
      <dgm:prSet presAssocID="{B9488D4D-20BC-A74B-B903-9FB5BDF9328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1" presStyleCnt="2">
        <dgm:presLayoutVars>
          <dgm:chMax val="1"/>
          <dgm:chPref val="1"/>
        </dgm:presLayoutVars>
      </dgm:prSet>
      <dgm:spPr/>
    </dgm:pt>
  </dgm:ptLst>
  <dgm:cxnLst>
    <dgm:cxn modelId="{0BCB5814-B6FB-F14C-8066-05BB8317310A}" type="presOf" srcId="{B9488D4D-20BC-A74B-B903-9FB5BDF9328A}" destId="{B56C9C69-FC87-EF4A-AEC3-CD1CF4FECB24}" srcOrd="0" destOrd="0" presId="urn:microsoft.com/office/officeart/2018/5/layout/IconCircleLabelList"/>
    <dgm:cxn modelId="{2266DD79-1E29-8F4E-BF60-C012AB6576FB}" srcId="{2583C50B-6054-455F-90D6-FB2A8A57E038}" destId="{B9488D4D-20BC-A74B-B903-9FB5BDF9328A}" srcOrd="1" destOrd="0" parTransId="{720C5DDC-1271-AF4F-83E8-354BCAC63B5F}" sibTransId="{069051A6-1E4B-8445-A428-E887F06E8117}"/>
    <dgm:cxn modelId="{D4FF9AAA-89A2-9B4B-B9BC-7BE42C71F55F}" type="presOf" srcId="{A48D0B29-4241-4399-A6C3-41F5433E7A67}" destId="{2CB5AC62-5A17-4481-94E4-356D126F59F0}" srcOrd="0" destOrd="0" presId="urn:microsoft.com/office/officeart/2018/5/layout/IconCircleLabelList"/>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D9359649-2188-CC41-8330-3699CBE624DD}" type="presParOf" srcId="{FA6F86CD-E4C6-45E4-86A1-A834C01437A2}" destId="{0C95F5D4-3CC5-4D8D-BD27-16C8D312ED26}" srcOrd="0" destOrd="0" presId="urn:microsoft.com/office/officeart/2018/5/layout/IconCircleLabelList"/>
    <dgm:cxn modelId="{3C0C4E07-FDA5-E040-A587-51A3E4877845}" type="presParOf" srcId="{0C95F5D4-3CC5-4D8D-BD27-16C8D312ED26}" destId="{BB7B20E3-0E3B-4E4B-9ECE-B8F32F334FBB}" srcOrd="0" destOrd="0" presId="urn:microsoft.com/office/officeart/2018/5/layout/IconCircleLabelList"/>
    <dgm:cxn modelId="{64F4F765-862C-F347-91C8-2D0323A26D23}" type="presParOf" srcId="{0C95F5D4-3CC5-4D8D-BD27-16C8D312ED26}" destId="{C08A7AEB-4C4D-480E-899D-C8D973B4E87F}" srcOrd="1" destOrd="0" presId="urn:microsoft.com/office/officeart/2018/5/layout/IconCircleLabelList"/>
    <dgm:cxn modelId="{EF494585-51EF-414A-A890-405CC21B8BCE}" type="presParOf" srcId="{0C95F5D4-3CC5-4D8D-BD27-16C8D312ED26}" destId="{10983C55-7228-40AC-87AC-7847B9E628AA}" srcOrd="2" destOrd="0" presId="urn:microsoft.com/office/officeart/2018/5/layout/IconCircleLabelList"/>
    <dgm:cxn modelId="{7386D1A6-6EFD-F747-9CF5-2DE9634CD76C}" type="presParOf" srcId="{0C95F5D4-3CC5-4D8D-BD27-16C8D312ED26}" destId="{2CB5AC62-5A17-4481-94E4-356D126F59F0}" srcOrd="3" destOrd="0" presId="urn:microsoft.com/office/officeart/2018/5/layout/IconCircleLabelList"/>
    <dgm:cxn modelId="{396C0FF1-1E13-424D-BCA4-F01ABA63F5F1}" type="presParOf" srcId="{FA6F86CD-E4C6-45E4-86A1-A834C01437A2}" destId="{AC9C82FC-4835-504C-A63C-23FC52DD53B8}" srcOrd="1" destOrd="0" presId="urn:microsoft.com/office/officeart/2018/5/layout/IconCircleLabelList"/>
    <dgm:cxn modelId="{7AA3F87E-8EC2-F44C-92CD-488FB329A0B3}" type="presParOf" srcId="{FA6F86CD-E4C6-45E4-86A1-A834C01437A2}" destId="{AC58DC09-C5E9-724F-8F95-D677E2AC8FF9}" srcOrd="2" destOrd="0" presId="urn:microsoft.com/office/officeart/2018/5/layout/IconCircleLabelList"/>
    <dgm:cxn modelId="{E951B467-66DD-744C-9F10-32155AFB010E}" type="presParOf" srcId="{AC58DC09-C5E9-724F-8F95-D677E2AC8FF9}" destId="{3614C10E-EA6A-4B4A-9BDF-2D4311A30337}" srcOrd="0" destOrd="0" presId="urn:microsoft.com/office/officeart/2018/5/layout/IconCircleLabelList"/>
    <dgm:cxn modelId="{9CE66559-DD35-1A47-BFA4-D5F2D0CA1AB6}" type="presParOf" srcId="{AC58DC09-C5E9-724F-8F95-D677E2AC8FF9}" destId="{41B4A095-49B4-A241-BF86-8A52455C8469}" srcOrd="1" destOrd="0" presId="urn:microsoft.com/office/officeart/2018/5/layout/IconCircleLabelList"/>
    <dgm:cxn modelId="{2183F45A-195E-EC41-8898-B9E9BCB52E42}" type="presParOf" srcId="{AC58DC09-C5E9-724F-8F95-D677E2AC8FF9}" destId="{38F2B737-1CDC-5B4B-B004-B3A89D6E5A02}" srcOrd="2" destOrd="0" presId="urn:microsoft.com/office/officeart/2018/5/layout/IconCircleLabelList"/>
    <dgm:cxn modelId="{F6C2ED05-D3BB-B447-9555-B15D91219075}"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709509" y="160539"/>
          <a:ext cx="2093062" cy="20930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1155571" y="606602"/>
          <a:ext cx="1200937" cy="12009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40415"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Homework 12 / Milestone 4 are due Due Wednesday. </a:t>
          </a:r>
        </a:p>
      </dsp:txBody>
      <dsp:txXfrm>
        <a:off x="40415" y="2905540"/>
        <a:ext cx="3431250" cy="720000"/>
      </dsp:txXfrm>
    </dsp:sp>
    <dsp:sp modelId="{3614C10E-EA6A-4B4A-9BDF-2D4311A30337}">
      <dsp:nvSpPr>
        <dsp:cNvPr id="0" name=""/>
        <dsp:cNvSpPr/>
      </dsp:nvSpPr>
      <dsp:spPr>
        <a:xfrm>
          <a:off x="4741228" y="160539"/>
          <a:ext cx="2093062" cy="20930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5187290" y="606602"/>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4072134"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Sign-up for a 30-minute slot to present your final Project at</a:t>
          </a:r>
        </a:p>
      </dsp:txBody>
      <dsp:txXfrm>
        <a:off x="4072134" y="2905540"/>
        <a:ext cx="343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4/27/20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4/27/20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1728564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2273364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=M8MJFrdfGe0</a:t>
            </a:r>
          </a:p>
          <a:p>
            <a:endParaRPr lang="en-US" dirty="0"/>
          </a:p>
          <a:p>
            <a:r>
              <a:rPr lang="en-US" dirty="0"/>
              <a:t>Good starting part: https://</a:t>
            </a:r>
            <a:r>
              <a:rPr lang="en-US" dirty="0" err="1"/>
              <a:t>youtu.be</a:t>
            </a:r>
            <a:r>
              <a:rPr lang="en-US" dirty="0"/>
              <a:t>/M8MJFrdfGe0?t=103</a:t>
            </a:r>
          </a:p>
        </p:txBody>
      </p:sp>
      <p:sp>
        <p:nvSpPr>
          <p:cNvPr id="4" name="Slide Number Placeholder 3"/>
          <p:cNvSpPr>
            <a:spLocks noGrp="1"/>
          </p:cNvSpPr>
          <p:nvPr>
            <p:ph type="sldNum" sz="quarter" idx="10"/>
          </p:nvPr>
        </p:nvSpPr>
        <p:spPr/>
        <p:txBody>
          <a:bodyPr/>
          <a:lstStyle/>
          <a:p>
            <a:fld id="{CFD94894-7BFF-0840-BA0E-A60DF2421EB3}" type="slidenum">
              <a:rPr lang="en-US" smtClean="0"/>
              <a:t>11</a:t>
            </a:fld>
            <a:endParaRPr lang="en-US"/>
          </a:p>
        </p:txBody>
      </p:sp>
    </p:spTree>
    <p:extLst>
      <p:ext uri="{BB962C8B-B14F-4D97-AF65-F5344CB8AC3E}">
        <p14:creationId xmlns:p14="http://schemas.microsoft.com/office/powerpoint/2010/main" val="2733532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13</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153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14</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22657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614470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2784945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4041561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Start with V random 300-dimensional vectors as initial embeddings</a:t>
            </a:r>
          </a:p>
          <a:p>
            <a:r>
              <a:rPr lang="en-US" sz="1200" dirty="0"/>
              <a:t>Use logistic regression, the second most basic classifier used in machine learning after naïve Bayes</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292803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113346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86283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Stanford Question Answering Dataset (</a:t>
            </a:r>
            <a:r>
              <a:rPr lang="en-US" sz="1200" b="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consists of passages from Wikipedia and associated questions whose answers are spans from the passage, for just over150,000 questions.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066332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820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8175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5618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D1A11D-A375-4457-A95F-CB659277DCE0}" type="slidenum">
              <a:rPr lang="en-US" smtClean="0"/>
              <a:pPr/>
              <a:t>30</a:t>
            </a:fld>
            <a:endParaRPr lang="en-US"/>
          </a:p>
        </p:txBody>
      </p:sp>
    </p:spTree>
    <p:extLst>
      <p:ext uri="{BB962C8B-B14F-4D97-AF65-F5344CB8AC3E}">
        <p14:creationId xmlns:p14="http://schemas.microsoft.com/office/powerpoint/2010/main" val="2835207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Shape 804"/>
          <p:cNvSpPr>
            <a:spLocks noGrp="1" noRot="1" noChangeAspect="1"/>
          </p:cNvSpPr>
          <p:nvPr>
            <p:ph type="sldImg"/>
          </p:nvPr>
        </p:nvSpPr>
        <p:spPr>
          <a:prstGeom prst="rect">
            <a:avLst/>
          </a:prstGeom>
        </p:spPr>
        <p:txBody>
          <a:bodyPr/>
          <a:lstStyle/>
          <a:p>
            <a:endParaRPr/>
          </a:p>
        </p:txBody>
      </p:sp>
      <p:sp>
        <p:nvSpPr>
          <p:cNvPr id="805" name="Shape 805"/>
          <p:cNvSpPr>
            <a:spLocks noGrp="1"/>
          </p:cNvSpPr>
          <p:nvPr>
            <p:ph type="body" sz="quarter" idx="1"/>
          </p:nvPr>
        </p:nvSpPr>
        <p:spPr>
          <a:prstGeom prst="rect">
            <a:avLst/>
          </a:prstGeom>
        </p:spPr>
        <p:txBody>
          <a:bodyPr>
            <a:normAutofit lnSpcReduction="10000"/>
          </a:bodyPr>
          <a:lstStyle/>
          <a:p>
            <a:pPr marL="0" indent="0">
              <a:spcBef>
                <a:spcPts val="422"/>
              </a:spcBef>
              <a:buClrTx/>
              <a:buSzTx/>
              <a:buNone/>
              <a:defRPr sz="3500"/>
            </a:pPr>
            <a:r>
              <a:rPr lang="en-US" dirty="0"/>
              <a:t>Goal learn a </a:t>
            </a:r>
            <a:r>
              <a:rPr lang="en-US" b="1" dirty="0"/>
              <a:t>mapping function W </a:t>
            </a:r>
            <a:r>
              <a:rPr lang="en-US" dirty="0"/>
              <a:t>that maps the target language vectors in the seed translations to their corresponding </a:t>
            </a:r>
            <a:r>
              <a:rPr lang="en-US" dirty="0" err="1"/>
              <a:t>souce</a:t>
            </a:r>
            <a:r>
              <a:rPr lang="en-US" dirty="0"/>
              <a:t> language vectors. </a:t>
            </a:r>
            <a:br>
              <a:rPr lang="en-US" dirty="0"/>
            </a:br>
            <a:br>
              <a:rPr lang="en-US" dirty="0"/>
            </a:br>
            <a:endParaRPr lang="en-US" dirty="0"/>
          </a:p>
        </p:txBody>
      </p:sp>
    </p:spTree>
    <p:extLst>
      <p:ext uri="{BB962C8B-B14F-4D97-AF65-F5344CB8AC3E}">
        <p14:creationId xmlns:p14="http://schemas.microsoft.com/office/powerpoint/2010/main" val="4090350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4237986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81895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648793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1. A semantic model should capture how language relates to the world via sensory perception (grounding)</a:t>
            </a:r>
          </a:p>
          <a:p>
            <a:r>
              <a:rPr lang="en-US" sz="1200" b="1" i="0" u="none" strike="noStrike" kern="1200" dirty="0">
                <a:solidFill>
                  <a:schemeClr val="tx1"/>
                </a:solidFill>
                <a:effectLst/>
                <a:latin typeface="+mn-lt"/>
                <a:ea typeface="+mn-ea"/>
                <a:cs typeface="+mn-cs"/>
              </a:rPr>
              <a:t>2. A semantic model should be able to generalize to new situations (connecting concepts, referents, and logical denotations)</a:t>
            </a:r>
          </a:p>
          <a:p>
            <a:r>
              <a:rPr lang="en-US" sz="1200" b="1" i="0" u="none" strike="noStrike" kern="1200" dirty="0">
                <a:solidFill>
                  <a:schemeClr val="tx1"/>
                </a:solidFill>
                <a:effectLst/>
                <a:latin typeface="+mn-lt"/>
                <a:ea typeface="+mn-ea"/>
                <a:cs typeface="+mn-cs"/>
              </a:rPr>
              <a:t>3. A semantic model should robustly hand vagueness (situations when it is unclear whether an entity is a referent of a concept)</a:t>
            </a:r>
          </a:p>
          <a:p>
            <a:r>
              <a:rPr lang="en-US" sz="1200" b="1" i="0" u="none" strike="noStrike" kern="1200" dirty="0">
                <a:solidFill>
                  <a:schemeClr val="tx1"/>
                </a:solidFill>
                <a:effectLst/>
                <a:latin typeface="+mn-lt"/>
                <a:ea typeface="+mn-ea"/>
                <a:cs typeface="+mn-cs"/>
              </a:rPr>
              <a:t>4. A semantic model should handle words with multiple senses (polysemy) and encode relationships like hyponym between words/word senses</a:t>
            </a:r>
          </a:p>
          <a:p>
            <a:r>
              <a:rPr lang="en-US" sz="1200" b="1" i="0" u="none" strike="noStrike" kern="1200" dirty="0">
                <a:solidFill>
                  <a:schemeClr val="tx1"/>
                </a:solidFill>
                <a:effectLst/>
                <a:latin typeface="+mn-lt"/>
                <a:ea typeface="+mn-ea"/>
                <a:cs typeface="+mn-cs"/>
              </a:rPr>
              <a:t>5. Word representations should be able to be combined to encode the meanings of sentences (compositionally) through a better process than component wise multiplication (which is commutative and therefore loses word order)</a:t>
            </a:r>
          </a:p>
          <a:p>
            <a:r>
              <a:rPr lang="en-US" sz="1200" b="1" i="0" u="none" strike="noStrike" kern="1200" dirty="0">
                <a:solidFill>
                  <a:schemeClr val="tx1"/>
                </a:solidFill>
                <a:effectLst/>
                <a:latin typeface="+mn-lt"/>
                <a:ea typeface="+mn-ea"/>
                <a:cs typeface="+mn-cs"/>
              </a:rPr>
              <a:t>6. A semantic model should support local notions of truth and entailment (one proposition follows from another).</a:t>
            </a:r>
          </a:p>
          <a:p>
            <a:r>
              <a:rPr lang="en-US" sz="1200" b="1" i="0" u="none" strike="noStrike" kern="1200" dirty="0">
                <a:solidFill>
                  <a:schemeClr val="tx1"/>
                </a:solidFill>
                <a:effectLst/>
                <a:latin typeface="+mn-lt"/>
                <a:ea typeface="+mn-ea"/>
                <a:cs typeface="+mn-cs"/>
              </a:rPr>
              <a:t>7. A semantic model should be able to capture how word meaning depends on context.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973716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partitioned into regions of varying granularity using (a) the normalized cut image segmentation </a:t>
            </a:r>
            <a:r>
              <a:rPr lang="en-US" sz="1200" kern="1200" dirty="0" err="1">
                <a:solidFill>
                  <a:schemeClr val="tx1"/>
                </a:solidFill>
                <a:effectLst/>
                <a:latin typeface="+mn-lt"/>
                <a:ea typeface="+mn-ea"/>
                <a:cs typeface="+mn-cs"/>
              </a:rPr>
              <a:t>algo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rithm</a:t>
            </a:r>
            <a:r>
              <a:rPr lang="en-US" sz="1200" kern="1200" dirty="0">
                <a:solidFill>
                  <a:schemeClr val="tx1"/>
                </a:solidFill>
                <a:effectLst/>
                <a:latin typeface="+mn-lt"/>
                <a:ea typeface="+mn-ea"/>
                <a:cs typeface="+mn-cs"/>
              </a:rPr>
              <a:t>, (b) uniform grid segmentation, and (c) the SIFT point detector.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54705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767267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dirty="0"/>
          </a:p>
          <a:p>
            <a:r>
              <a:rPr lang="en-US" sz="1200" kern="1200" dirty="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766344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300793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hidden layer includes a recurrent connection as part of its input. That is, the activation value of the hidden layer depends on the current input as well as the activation value of the hidden layer from the previous time step.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illustrates the structure of a simple RNN. As with ordinary feedforward networks, an input vector representing the current input element,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is multiplied by a weight matrix and then passed through an activation function to compute an activation value for a layer of hidden units. This hidden layer is, in turn, used to calculate a corresponding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In a departure from our earlier window-based approach, sequences are processed by presenting one element at a time to the network. The key difference from a feedforward network lies in the recurrent link shown in the figure with the dashed line. This link augments the input to the computation at the hidden layer with the activation value of the hidden layer </a:t>
            </a:r>
            <a:r>
              <a:rPr lang="en-US" sz="1200" i="1" kern="1200" dirty="0">
                <a:solidFill>
                  <a:schemeClr val="tx1"/>
                </a:solidFill>
                <a:effectLst/>
                <a:latin typeface="+mn-lt"/>
                <a:ea typeface="+mn-ea"/>
                <a:cs typeface="+mn-cs"/>
              </a:rPr>
              <a:t>from the preceding point in time</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727121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Sequence classification using a simple RNN combined with a feedforward net- work. The final hidden state from the RNN is used as the input to a feedforward network that performs the classification.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in this approach there are no intermediate outputs for the words in the sequence preceding the last element. Therefore, there are no loss terms </a:t>
            </a:r>
            <a:r>
              <a:rPr lang="en-US" sz="1200" kern="1200" dirty="0" err="1">
                <a:solidFill>
                  <a:schemeClr val="tx1"/>
                </a:solidFill>
                <a:effectLst/>
                <a:latin typeface="+mn-lt"/>
                <a:ea typeface="+mn-ea"/>
                <a:cs typeface="+mn-cs"/>
              </a:rPr>
              <a:t>associ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ated</a:t>
            </a:r>
            <a:r>
              <a:rPr lang="en-US" sz="1200" kern="1200" dirty="0">
                <a:solidFill>
                  <a:schemeClr val="tx1"/>
                </a:solidFill>
                <a:effectLst/>
                <a:latin typeface="+mn-lt"/>
                <a:ea typeface="+mn-ea"/>
                <a:cs typeface="+mn-cs"/>
              </a:rPr>
              <a:t> with those elements. Instead, the loss function used to train the weights in the network is based entirely on the final text classification task. Specifically, the out- put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from the feedforward classifier together with a cross- entropy loss drives the training. The error signal from the classification is </a:t>
            </a:r>
            <a:r>
              <a:rPr lang="en-US" sz="1200" kern="1200" dirty="0" err="1">
                <a:solidFill>
                  <a:schemeClr val="tx1"/>
                </a:solidFill>
                <a:effectLst/>
                <a:latin typeface="+mn-lt"/>
                <a:ea typeface="+mn-ea"/>
                <a:cs typeface="+mn-cs"/>
              </a:rPr>
              <a:t>backprop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agated</a:t>
            </a:r>
            <a:r>
              <a:rPr lang="en-US" sz="1200" kern="1200" dirty="0">
                <a:solidFill>
                  <a:schemeClr val="tx1"/>
                </a:solidFill>
                <a:effectLst/>
                <a:latin typeface="+mn-lt"/>
                <a:ea typeface="+mn-ea"/>
                <a:cs typeface="+mn-cs"/>
              </a:rPr>
              <a:t> all the way through the weights in the feedforward classifier through, to its input, and then through to the three sets of weights in the RNN. This combination of a simple recurrent network with a feedforward classifier is our first example of a </a:t>
            </a:r>
            <a:r>
              <a:rPr lang="en-US" sz="1200" i="1" kern="1200" dirty="0">
                <a:solidFill>
                  <a:schemeClr val="tx1"/>
                </a:solidFill>
                <a:effectLst/>
                <a:latin typeface="+mn-lt"/>
                <a:ea typeface="+mn-ea"/>
                <a:cs typeface="+mn-cs"/>
              </a:rPr>
              <a:t>deep neural network</a:t>
            </a:r>
            <a:r>
              <a:rPr lang="en-US" sz="1200" kern="1200" dirty="0">
                <a:solidFill>
                  <a:schemeClr val="tx1"/>
                </a:solidFill>
                <a:effectLst/>
                <a:latin typeface="+mn-lt"/>
                <a:ea typeface="+mn-ea"/>
                <a:cs typeface="+mn-cs"/>
              </a:rPr>
              <a:t>. And the training regimen that uses the loss from a downstream application to adjust the weights all the way through the network is referred to as </a:t>
            </a:r>
            <a:r>
              <a:rPr lang="en-US" sz="1200" b="0" kern="1200" dirty="0">
                <a:solidFill>
                  <a:schemeClr val="tx1"/>
                </a:solidFill>
                <a:effectLst/>
                <a:latin typeface="+mn-lt"/>
                <a:ea typeface="+mn-ea"/>
                <a:cs typeface="+mn-cs"/>
              </a:rPr>
              <a:t>end-to-end training</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4151727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1901375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910366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redo this as a graph?</a:t>
            </a:r>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3602724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t>
            </a:r>
            <a:r>
              <a:rPr lang="en-US" i="1" dirty="0"/>
              <a:t>a</a:t>
            </a:r>
            <a:r>
              <a:rPr lang="en-US" i="0" dirty="0"/>
              <a:t> can be the determiner, or the letter,</a:t>
            </a:r>
            <a:r>
              <a:rPr lang="en-US" i="0" baseline="0" dirty="0"/>
              <a:t> but the determiner is much more likely.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2075758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speech tagging with a simple RNN</a:t>
            </a:r>
          </a:p>
        </p:txBody>
      </p:sp>
      <p:sp>
        <p:nvSpPr>
          <p:cNvPr id="4" name="Slide Number Placeholder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1249789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3329104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xkcd.com</a:t>
            </a:r>
            <a:r>
              <a:rPr lang="en-US" dirty="0"/>
              <a:t>/208/</a:t>
            </a:r>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3342850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example: </a:t>
            </a:r>
            <a:r>
              <a:rPr lang="en-US" sz="1200" kern="1200" dirty="0">
                <a:solidFill>
                  <a:schemeClr val="tx1"/>
                </a:solidFill>
                <a:effectLst/>
                <a:latin typeface="+mn-lt"/>
                <a:ea typeface="+mn-ea"/>
                <a:cs typeface="+mn-cs"/>
              </a:rPr>
              <a:t>We saw the Eiffel Tower flying to Paris.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2539007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917602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Unlabeled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64587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24241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30776319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Temporal normalization </a:t>
            </a:r>
            <a:r>
              <a:rPr lang="en-US" sz="1200" kern="1200" dirty="0">
                <a:solidFill>
                  <a:schemeClr val="tx1"/>
                </a:solidFill>
                <a:effectLst/>
                <a:latin typeface="+mn-lt"/>
                <a:ea typeface="+mn-ea"/>
                <a:cs typeface="+mn-cs"/>
              </a:rPr>
              <a:t>is the process of mapping a temporal expression to either a specific point in time or to a duration. Points in time correspond to calendar dates, to times of day, or both. Durations primarily consist of lengths of time but may also include information about start and end points.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3149290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Reporting events: </a:t>
            </a:r>
          </a:p>
          <a:p>
            <a:r>
              <a:rPr lang="en-US" dirty="0"/>
              <a:t>Events are to be classified as actions, states, reporting events (</a:t>
            </a:r>
            <a:r>
              <a:rPr lang="en-US" i="1" dirty="0"/>
              <a:t>say, report, tell, explain</a:t>
            </a:r>
            <a:r>
              <a:rPr lang="en-US" dirty="0"/>
              <a:t>), perception events, and so on. The aspect, tense, and modality of each event also needs to be extracted.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1476899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2868768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2107716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names for our domain elements  are deliberately using meaningless, non-mnemonic to emphasize the fact that whatever it is that we know about these entities has to come from the formal properties of the model and not from the names of the symbols.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713650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01B9DA1-D091-A64A-A0FC-8E8CCCAFB71C}" type="slidenum">
              <a:rPr lang="en-US"/>
              <a:pPr/>
              <a:t>5</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022001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25257017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Inference via Modus ponens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antecedent is true, so consequent is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Backward chaining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Hawaiʻi</a:t>
            </a:r>
            <a:r>
              <a:rPr lang="en-US" sz="1200" b="0" i="0" u="none" strike="noStrike" kern="1200" dirty="0">
                <a:solidFill>
                  <a:schemeClr val="tx1"/>
                </a:solidFill>
                <a:effectLst/>
                <a:latin typeface="+mn-lt"/>
                <a:ea typeface="+mn-ea"/>
                <a:cs typeface="+mn-cs"/>
              </a:rPr>
              <a:t> was admitted as a U.S. state on August 21, 1959.  And it was a US Territory since 1898.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Obama was  born on August 4, 1961 </a:t>
            </a:r>
            <a:endParaRPr lang="en-US" b="0"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38212536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What about generating from a specified prefix?</a:t>
            </a:r>
          </a:p>
          <a:p>
            <a:endParaRPr lang="en-US" dirty="0"/>
          </a:p>
          <a:p>
            <a:r>
              <a:rPr lang="en-US" sz="1200" kern="1200" dirty="0">
                <a:solidFill>
                  <a:schemeClr val="tx1"/>
                </a:solidFill>
                <a:effectLst/>
                <a:latin typeface="+mn-lt"/>
                <a:ea typeface="+mn-ea"/>
                <a:cs typeface="+mn-cs"/>
              </a:rPr>
              <a:t>Now, let’s consider a simple variation on auto-regressive generation scheme. Instead of having the language model generate a sentence from scratch, we have it complete a sequence given a specified prefix. More specifically, we first pass the specified prefix through the language model using forward inference to produce a sequence of hidden states, ending with the hidden state corresponding to the last word of the prefix. We then begin generating as we did earlier, but using the final hidden state of the prefix as our starting point. The result of this process is a novel output sequence that should </a:t>
            </a:r>
            <a:endParaRPr lang="en-US" dirty="0"/>
          </a:p>
          <a:p>
            <a:r>
              <a:rPr lang="en-US" sz="1200" kern="1200" dirty="0">
                <a:solidFill>
                  <a:schemeClr val="tx1"/>
                </a:solidFill>
                <a:effectLst/>
                <a:latin typeface="+mn-lt"/>
                <a:ea typeface="+mn-ea"/>
                <a:cs typeface="+mn-cs"/>
              </a:rPr>
              <a:t>be a reasonable completion of the prefix input.</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4396626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(Siri, Alexa, Cortana, Google Home)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1482147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78</a:t>
            </a:fld>
            <a:endParaRPr lang="en-US"/>
          </a:p>
        </p:txBody>
      </p:sp>
    </p:spTree>
    <p:extLst>
      <p:ext uri="{BB962C8B-B14F-4D97-AF65-F5344CB8AC3E}">
        <p14:creationId xmlns:p14="http://schemas.microsoft.com/office/powerpoint/2010/main" val="3396056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1196393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this, we finally have a fixed-length context vector that takes into account information from the entire encoder state that is dynamically update to reflect the needs of the decoder at each step of decoding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15373202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27272205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2381706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Arun, Bhavana, Gaurav, Harry, Liam, </a:t>
            </a:r>
            <a:r>
              <a:rPr lang="en-US" dirty="0" err="1"/>
              <a:t>Sihao</a:t>
            </a:r>
            <a:r>
              <a:rPr lang="en-US" dirty="0"/>
              <a:t>, Tatiana, and Tyler</a:t>
            </a:r>
          </a:p>
        </p:txBody>
      </p:sp>
      <p:sp>
        <p:nvSpPr>
          <p:cNvPr id="4" name="Slide Number Placeholder 3"/>
          <p:cNvSpPr>
            <a:spLocks noGrp="1"/>
          </p:cNvSpPr>
          <p:nvPr>
            <p:ph type="sldNum" sz="quarter" idx="10"/>
          </p:nvPr>
        </p:nvSpPr>
        <p:spPr/>
        <p:txBody>
          <a:bodyPr/>
          <a:lstStyle/>
          <a:p>
            <a:fld id="{3EB9031F-EB71-7642-8F3C-6FDC1408CB92}" type="slidenum">
              <a:rPr lang="en-US" smtClean="0"/>
              <a:pPr/>
              <a:t>89</a:t>
            </a:fld>
            <a:endParaRPr lang="en-US"/>
          </a:p>
        </p:txBody>
      </p:sp>
    </p:spTree>
    <p:extLst>
      <p:ext uri="{BB962C8B-B14F-4D97-AF65-F5344CB8AC3E}">
        <p14:creationId xmlns:p14="http://schemas.microsoft.com/office/powerpoint/2010/main" val="3201756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3891109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2007544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92625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675735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3576027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4893469" y="1285875"/>
            <a:ext cx="3214688" cy="4286251"/>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446484" y="1071563"/>
            <a:ext cx="4125516" cy="2321719"/>
          </a:xfrm>
          <a:prstGeom prst="rect">
            <a:avLst/>
          </a:prstGeom>
        </p:spPr>
        <p:txBody>
          <a:bodyPr anchor="b"/>
          <a:lstStyle>
            <a:lvl1pPr>
              <a:defRPr sz="3691">
                <a:solidFill>
                  <a:srgbClr val="FFFFFF"/>
                </a:solidFill>
              </a:defRPr>
            </a:lvl1pPr>
          </a:lstStyle>
          <a:p>
            <a:r>
              <a:t>Title Text</a:t>
            </a:r>
          </a:p>
        </p:txBody>
      </p:sp>
      <p:sp>
        <p:nvSpPr>
          <p:cNvPr id="331" name="Body Level One…"/>
          <p:cNvSpPr txBox="1">
            <a:spLocks noGrp="1"/>
          </p:cNvSpPr>
          <p:nvPr>
            <p:ph type="body" sz="quarter" idx="1"/>
          </p:nvPr>
        </p:nvSpPr>
        <p:spPr>
          <a:xfrm>
            <a:off x="446484" y="3446861"/>
            <a:ext cx="4125516"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73137032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892970" y="1946672"/>
            <a:ext cx="7358063"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223584551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442597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4/27/20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4/27/20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4/27/20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4/27/20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4/27/20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4/27/20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4/27/20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4/27/20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 id="2147483691"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cb.youcanbook.me/"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youtube.com/watch?v=M8MJFrdfGe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tif"/><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5.tiff"/></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78.emf"/><Relationship Id="rId4" Type="http://schemas.openxmlformats.org/officeDocument/2006/relationships/image" Target="../media/image77.emf"/></Relationships>
</file>

<file path=ppt/slides/_rels/slide6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78.emf"/><Relationship Id="rId4" Type="http://schemas.openxmlformats.org/officeDocument/2006/relationships/image" Target="../media/image77.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7.tiff"/></Relationships>
</file>

<file path=ppt/slides/_rels/slide78.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hyperlink" Target="https://allennlp.org/elmo" TargetMode="External"/><Relationship Id="rId7" Type="http://schemas.openxmlformats.org/officeDocument/2006/relationships/image" Target="../media/image89.tif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6.tif"/><Relationship Id="rId2" Type="http://schemas.openxmlformats.org/officeDocument/2006/relationships/image" Target="../media/image95.tif"/><Relationship Id="rId1" Type="http://schemas.openxmlformats.org/officeDocument/2006/relationships/slideLayout" Target="../slideLayouts/slideLayout11.xml"/><Relationship Id="rId4" Type="http://schemas.openxmlformats.org/officeDocument/2006/relationships/hyperlink" Target="http://jalammar.github.io/illustrated-bert/"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8" Type="http://schemas.openxmlformats.org/officeDocument/2006/relationships/image" Target="../media/image107.jpg"/><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05.jpg"/><Relationship Id="rId5" Type="http://schemas.openxmlformats.org/officeDocument/2006/relationships/image" Target="../media/image104.jpg"/><Relationship Id="rId10" Type="http://schemas.openxmlformats.org/officeDocument/2006/relationships/image" Target="../media/image109.jpg"/><Relationship Id="rId4" Type="http://schemas.openxmlformats.org/officeDocument/2006/relationships/image" Target="../media/image103.jpg"/><Relationship Id="rId9" Type="http://schemas.openxmlformats.org/officeDocument/2006/relationships/image" Target="../media/image108.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633112775"/>
              </p:ext>
            </p:extLst>
          </p:nvPr>
        </p:nvGraphicFramePr>
        <p:xfrm>
          <a:off x="822960" y="1981200"/>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
        <p:nvSpPr>
          <p:cNvPr id="4" name="Rectangle 3">
            <a:extLst>
              <a:ext uri="{FF2B5EF4-FFF2-40B4-BE49-F238E27FC236}">
                <a16:creationId xmlns:a16="http://schemas.microsoft.com/office/drawing/2014/main" id="{FF995226-7C65-354A-9D20-2248D1F5B6A4}"/>
              </a:ext>
            </a:extLst>
          </p:cNvPr>
          <p:cNvSpPr/>
          <p:nvPr/>
        </p:nvSpPr>
        <p:spPr>
          <a:xfrm>
            <a:off x="5562600" y="5397948"/>
            <a:ext cx="2051716" cy="369332"/>
          </a:xfrm>
          <a:prstGeom prst="rect">
            <a:avLst/>
          </a:prstGeom>
        </p:spPr>
        <p:txBody>
          <a:bodyPr wrap="none">
            <a:spAutoFit/>
          </a:bodyPr>
          <a:lstStyle/>
          <a:p>
            <a:pPr lvl="0"/>
            <a:r>
              <a:rPr lang="en-US" dirty="0" err="1">
                <a:hlinkClick r:id="rId8"/>
              </a:rPr>
              <a:t>ccb.youcanbook.me</a:t>
            </a:r>
            <a:endParaRPr lang="en-US" dirty="0"/>
          </a:p>
        </p:txBody>
      </p:sp>
    </p:spTree>
    <p:extLst>
      <p:ext uri="{BB962C8B-B14F-4D97-AF65-F5344CB8AC3E}">
        <p14:creationId xmlns:p14="http://schemas.microsoft.com/office/powerpoint/2010/main" val="3445661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rotWithShape="1">
          <a:blip r:embed="rId3"/>
          <a:srcRect t="4015"/>
          <a:stretch/>
        </p:blipFill>
        <p:spPr>
          <a:xfrm>
            <a:off x="-24" y="10"/>
            <a:ext cx="9144023" cy="4915066"/>
          </a:xfrm>
          <a:prstGeom prst="rect">
            <a:avLst/>
          </a:prstGeom>
        </p:spPr>
      </p:pic>
      <p:sp>
        <p:nvSpPr>
          <p:cNvPr id="16" name="Rectangle 15">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98897" y="5120640"/>
            <a:ext cx="7543800" cy="822960"/>
          </a:xfrm>
        </p:spPr>
        <p:txBody>
          <a:bodyPr vert="horz" lIns="91440" tIns="45720" rIns="91440" bIns="45720" rtlCol="0" anchor="b">
            <a:normAutofit/>
          </a:bodyPr>
          <a:lstStyle/>
          <a:p>
            <a:r>
              <a:rPr lang="en-US" sz="3100" dirty="0">
                <a:solidFill>
                  <a:srgbClr val="FFFFFF"/>
                </a:solidFill>
              </a:rPr>
              <a:t>Gradient Descent</a:t>
            </a:r>
          </a:p>
        </p:txBody>
      </p:sp>
      <p:sp>
        <p:nvSpPr>
          <p:cNvPr id="18" name="Rectangle 17">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50302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0"/>
            <a:ext cx="8991600" cy="6474814"/>
          </a:xfrm>
        </p:spPr>
      </p:pic>
      <p:sp>
        <p:nvSpPr>
          <p:cNvPr id="5" name="Rectangle 4"/>
          <p:cNvSpPr/>
          <p:nvPr/>
        </p:nvSpPr>
        <p:spPr>
          <a:xfrm>
            <a:off x="2362200" y="6504683"/>
            <a:ext cx="3795719" cy="300082"/>
          </a:xfrm>
          <a:prstGeom prst="rect">
            <a:avLst/>
          </a:prstGeom>
        </p:spPr>
        <p:txBody>
          <a:bodyPr wrap="none">
            <a:spAutoFit/>
          </a:bodyPr>
          <a:lstStyle/>
          <a:p>
            <a:r>
              <a:rPr lang="en-US" sz="1350" dirty="0">
                <a:hlinkClick r:id="rId4"/>
              </a:rPr>
              <a:t>https://</a:t>
            </a:r>
            <a:r>
              <a:rPr lang="en-US" sz="1350" dirty="0" err="1">
                <a:hlinkClick r:id="rId4"/>
              </a:rPr>
              <a:t>www.youtube.com</a:t>
            </a:r>
            <a:r>
              <a:rPr lang="en-US" sz="1350" dirty="0">
                <a:hlinkClick r:id="rId4"/>
              </a:rPr>
              <a:t>/</a:t>
            </a:r>
            <a:r>
              <a:rPr lang="en-US" sz="1350" dirty="0" err="1">
                <a:hlinkClick r:id="rId4"/>
              </a:rPr>
              <a:t>watch?v</a:t>
            </a:r>
            <a:r>
              <a:rPr lang="en-US" sz="1350" dirty="0">
                <a:hlinkClick r:id="rId4"/>
              </a:rPr>
              <a:t>=M8MJFrdfGe0</a:t>
            </a:r>
            <a:endParaRPr lang="en-US" sz="1350" dirty="0"/>
          </a:p>
        </p:txBody>
      </p:sp>
    </p:spTree>
    <p:extLst>
      <p:ext uri="{BB962C8B-B14F-4D97-AF65-F5344CB8AC3E}">
        <p14:creationId xmlns:p14="http://schemas.microsoft.com/office/powerpoint/2010/main" val="222025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Language Models</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𝑎𝑙𝑙</m:t>
                                    </m:r>
                                    <m:r>
                                      <a:rPr lang="en-US" sz="1600" b="0" i="1" baseline="0" smtClean="0">
                                        <a:latin typeface="Cambria Math" charset="0"/>
                                      </a:rPr>
                                      <m:t> </m:t>
                                    </m:r>
                                    <m:r>
                                      <a:rPr lang="en-US" sz="1600" b="0" i="1" baseline="0" smtClean="0">
                                        <a:latin typeface="Cambria Math" charset="0"/>
                                      </a:rPr>
                                      <m:t>𝑤𝑜𝑟𝑑𝑠</m:t>
                                    </m:r>
                                  </m:den>
                                </m:f>
                              </m:oMath>
                            </m:oMathPara>
                          </a14:m>
                          <a:endParaRPr lang="en-US" sz="1600" baseline="0" dirty="0"/>
                        </a:p>
                      </a:txBody>
                      <a:tcPr marL="68580" marR="68580" marT="34290" marB="34290"/>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nary>
                                  <m:naryPr>
                                    <m:chr m:val="∏"/>
                                    <m:ctrlPr>
                                      <a:rPr lang="is-IS" sz="1600" i="1" baseline="0" dirty="0" smtClean="0">
                                        <a:solidFill>
                                          <a:srgbClr val="404040"/>
                                        </a:solidFill>
                                        <a:latin typeface="Cambria Math" panose="02040503050406030204" pitchFamily="18" charset="0"/>
                                        <a:ea typeface="Cambria Math" charset="0"/>
                                        <a:cs typeface="Cambria Math" charset="0"/>
                                      </a:rPr>
                                    </m:ctrlPr>
                                  </m:naryPr>
                                  <m:sub>
                                    <m:r>
                                      <m:rPr>
                                        <m:brk m:alnAt="23"/>
                                      </m:rPr>
                                      <a:rPr lang="en-US" sz="1600" b="0" i="1" baseline="0" dirty="0" smtClean="0">
                                        <a:solidFill>
                                          <a:srgbClr val="404040"/>
                                        </a:solidFill>
                                        <a:latin typeface="Cambria Math" charset="0"/>
                                        <a:ea typeface="Cambria Math" charset="0"/>
                                        <a:cs typeface="Cambria Math" charset="0"/>
                                      </a:rPr>
                                      <m:t>𝑖</m:t>
                                    </m:r>
                                  </m:sub>
                                  <m:sup>
                                    <m:r>
                                      <a:rPr lang="en-US" sz="1600" b="0" i="1" baseline="0" dirty="0" smtClean="0">
                                        <a:solidFill>
                                          <a:srgbClr val="404040"/>
                                        </a:solidFill>
                                        <a:latin typeface="Cambria Math" charset="0"/>
                                        <a:ea typeface="Cambria Math" charset="0"/>
                                        <a:cs typeface="Cambria Math" charset="0"/>
                                      </a:rPr>
                                      <m:t>𝑛</m:t>
                                    </m:r>
                                  </m:sup>
                                  <m:e>
                                    <m:r>
                                      <m:rPr>
                                        <m:nor/>
                                      </m:rPr>
                                      <a:rPr lang="en-US" sz="1600" b="0" i="0" baseline="0" dirty="0" smtClean="0">
                                        <a:solidFill>
                                          <a:srgbClr val="404040"/>
                                        </a:solidFill>
                                        <a:latin typeface="Cambria Math" charset="0"/>
                                        <a:ea typeface="Cambria Math" charset="0"/>
                                        <a:cs typeface="Cambria Math" charset="0"/>
                                      </a:rPr>
                                      <m:t>p</m:t>
                                    </m:r>
                                    <m:r>
                                      <m:rPr>
                                        <m:nor/>
                                      </m:rPr>
                                      <a:rPr lang="en-US" sz="1600" baseline="0" dirty="0"/>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m:rPr>
                                        <m:nor/>
                                      </m:rPr>
                                      <a:rPr lang="en-US" sz="1600" b="0" i="0" baseline="0" dirty="0" smtClean="0">
                                        <a:solidFill>
                                          <a:srgbClr val="404040"/>
                                        </a:solidFill>
                                        <a:ea typeface="Cambria Math" charset="0"/>
                                        <a:cs typeface="Cambria Math" charset="0"/>
                                      </a:rPr>
                                      <m:t>)</m:t>
                                    </m:r>
                                  </m:e>
                                </m:nary>
                              </m:oMath>
                            </m:oMathPara>
                          </a14:m>
                          <a:endParaRPr lang="en-US" sz="1600" baseline="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sz="1600" b="0" i="1" baseline="0" smtClean="0">
                                    <a:latin typeface="Cambria Math" charset="0"/>
                                  </a:rPr>
                                  <m:t>𝑝</m:t>
                                </m:r>
                                <m:d>
                                  <m:dPr>
                                    <m:ctrlPr>
                                      <a:rPr lang="en-US" sz="1600" b="0" i="1" baseline="0" smtClean="0">
                                        <a:latin typeface="Cambria Math" panose="02040503050406030204" pitchFamily="18" charset="0"/>
                                      </a:rPr>
                                    </m:ctrlPr>
                                  </m:d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m:rPr>
                                        <m:nor/>
                                      </m:rPr>
                                      <a:rPr lang="en-US" sz="1600" b="0" i="0"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e>
                                </m:d>
                                <m:r>
                                  <a:rPr lang="en-US" sz="1600" b="0" i="1" baseline="0" smtClean="0">
                                    <a:latin typeface="Cambria Math" charset="0"/>
                                  </a:rPr>
                                  <m:t>=</m:t>
                                </m:r>
                                <m:f>
                                  <m:fPr>
                                    <m:ctrlPr>
                                      <a:rPr lang="mr-IN" sz="1600" b="0" i="1" baseline="0" smtClean="0">
                                        <a:latin typeface="Cambria Math" panose="02040503050406030204" pitchFamily="18" charset="0"/>
                                      </a:rPr>
                                    </m:ctrlPr>
                                  </m:fPr>
                                  <m:num>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−2</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sub>
                                    </m:sSub>
                                    <m:r>
                                      <a:rPr lang="en-US" sz="1600" b="0" i="1" baseline="0" smtClean="0">
                                        <a:latin typeface="Cambria Math" charset="0"/>
                                      </a:rPr>
                                      <m:t>)</m:t>
                                    </m:r>
                                  </m:num>
                                  <m:den>
                                    <m:r>
                                      <a:rPr lang="en-US" sz="1600" b="0" i="1" baseline="0" smtClean="0">
                                        <a:latin typeface="Cambria Math" charset="0"/>
                                      </a:rPr>
                                      <m:t>𝑐𝑜𝑢𝑛𝑡</m:t>
                                    </m:r>
                                    <m:r>
                                      <a:rPr lang="en-US" sz="1600" b="0" i="1" baseline="0" smtClean="0">
                                        <a:latin typeface="Cambria Math" charset="0"/>
                                      </a:rPr>
                                      <m:t>(</m:t>
                                    </m:r>
                                    <m:sSub>
                                      <m:sSubPr>
                                        <m:ctrlPr>
                                          <a:rPr lang="en-US" sz="1600" b="0" i="1" baseline="0" smtClean="0">
                                            <a:latin typeface="Cambria Math" panose="02040503050406030204" pitchFamily="18" charset="0"/>
                                          </a:rPr>
                                        </m:ctrlPr>
                                      </m:sSubPr>
                                      <m:e>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sSub>
                                          <m:sSubPr>
                                            <m:ctrlPr>
                                              <a:rPr lang="en-US" sz="1600" b="0" i="1" baseline="0" smtClean="0">
                                                <a:latin typeface="Cambria Math" panose="02040503050406030204" pitchFamily="18" charset="0"/>
                                              </a:rPr>
                                            </m:ctrlPr>
                                          </m:sSubPr>
                                          <m:e>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−3</m:t>
                                            </m:r>
                                          </m:sub>
                                        </m:sSub>
                                        <m:r>
                                          <a:rPr lang="en-US" sz="1600" b="0" i="1" baseline="0" smtClean="0">
                                            <a:latin typeface="Cambria Math" charset="0"/>
                                          </a:rPr>
                                          <m:t>𝑤</m:t>
                                        </m:r>
                                      </m:e>
                                      <m:sub>
                                        <m:r>
                                          <a:rPr lang="en-US" sz="1600" b="0" i="1" baseline="0" smtClean="0">
                                            <a:latin typeface="Cambria Math" charset="0"/>
                                          </a:rPr>
                                          <m:t>𝑖</m:t>
                                        </m:r>
                                        <m:r>
                                          <a:rPr lang="en-US" sz="1600" b="0" i="1" baseline="0" smtClean="0">
                                            <a:latin typeface="Cambria Math" charset="0"/>
                                          </a:rPr>
                                          <m:t>−1</m:t>
                                        </m:r>
                                      </m:sub>
                                    </m:sSub>
                                    <m:r>
                                      <a:rPr lang="en-US" sz="1600" b="0" i="1" baseline="0" smtClean="0">
                                        <a:latin typeface="Cambria Math" charset="0"/>
                                      </a:rPr>
                                      <m:t>)</m:t>
                                    </m:r>
                                  </m:den>
                                </m:f>
                              </m:oMath>
                            </m:oMathPara>
                          </a14:m>
                          <a:endParaRPr lang="en-US" sz="1600" baseline="0" dirty="0"/>
                        </a:p>
                      </a:txBody>
                      <a:tcPr marL="68580" marR="68580" marT="34290" marB="34290"/>
                    </a:tc>
                    <a:extLst>
                      <a:ext uri="{0D108BD9-81ED-4DB2-BD59-A6C34878D82A}">
                        <a16:rowId xmlns:a16="http://schemas.microsoft.com/office/drawing/2014/main" val="1000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356365490"/>
                  </p:ext>
                </p:extLst>
              </p:nvPr>
            </p:nvGraphicFramePr>
            <p:xfrm>
              <a:off x="381000" y="2226469"/>
              <a:ext cx="8610601" cy="3869532"/>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52280">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tc>
                      <a:txBody>
                        <a:bodyPr/>
                        <a:lstStyle/>
                        <a:p>
                          <a:endParaRPr lang="en-US" sz="1600" baseline="0" dirty="0"/>
                        </a:p>
                      </a:txBody>
                      <a:tcPr marL="68580" marR="68580" marT="34290" marB="34290"/>
                    </a:tc>
                    <a:extLst>
                      <a:ext uri="{0D108BD9-81ED-4DB2-BD59-A6C34878D82A}">
                        <a16:rowId xmlns:a16="http://schemas.microsoft.com/office/drawing/2014/main" val="10000"/>
                      </a:ext>
                    </a:extLst>
                  </a:tr>
                  <a:tr h="813499">
                    <a:tc>
                      <a:txBody>
                        <a:bodyPr/>
                        <a:lstStyle/>
                        <a:p>
                          <a:r>
                            <a:rPr lang="en-US" sz="1600" baseline="0" dirty="0"/>
                            <a:t>unigram</a:t>
                          </a:r>
                        </a:p>
                      </a:txBody>
                      <a:tcPr marL="68580" marR="68580" marT="34290" marB="34290"/>
                    </a:tc>
                    <a:tc>
                      <a:txBody>
                        <a:bodyPr/>
                        <a:lstStyle/>
                        <a:p>
                          <a:r>
                            <a:rPr lang="en-US" sz="1600" b="1" baseline="0" dirty="0"/>
                            <a:t>no history</a:t>
                          </a:r>
                        </a:p>
                      </a:txBody>
                      <a:tcPr marL="68580" marR="68580" marT="34290" marB="34290"/>
                    </a:tc>
                    <a:tc>
                      <a:txBody>
                        <a:bodyPr/>
                        <a:lstStyle/>
                        <a:p>
                          <a:endParaRPr lang="en-US"/>
                        </a:p>
                      </a:txBody>
                      <a:tcPr marL="68580" marR="68580" marT="34290" marB="34290">
                        <a:blipFill>
                          <a:blip r:embed="rId2"/>
                          <a:stretch>
                            <a:fillRect l="-138503" t="-98438" r="-125668" b="-464063"/>
                          </a:stretch>
                        </a:blipFill>
                      </a:tcPr>
                    </a:tc>
                    <a:tc>
                      <a:txBody>
                        <a:bodyPr/>
                        <a:lstStyle/>
                        <a:p>
                          <a:endParaRPr lang="en-US"/>
                        </a:p>
                      </a:txBody>
                      <a:tcPr marL="68580" marR="68580" marT="34290" marB="34290">
                        <a:blipFill>
                          <a:blip r:embed="rId2"/>
                          <a:stretch>
                            <a:fillRect l="-190598" t="-98438" r="-427" b="-464063"/>
                          </a:stretch>
                        </a:blipFill>
                      </a:tcPr>
                    </a:tc>
                    <a:extLst>
                      <a:ext uri="{0D108BD9-81ED-4DB2-BD59-A6C34878D82A}">
                        <a16:rowId xmlns:a16="http://schemas.microsoft.com/office/drawing/2014/main" val="10001"/>
                      </a:ext>
                    </a:extLst>
                  </a:tr>
                  <a:tr h="901251">
                    <a:tc>
                      <a:txBody>
                        <a:bodyPr/>
                        <a:lstStyle/>
                        <a:p>
                          <a:r>
                            <a:rPr lang="en-US" sz="1600" baseline="0" dirty="0"/>
                            <a:t>bigram</a:t>
                          </a:r>
                        </a:p>
                      </a:txBody>
                      <a:tcPr marL="68580" marR="68580" marT="34290" marB="34290"/>
                    </a:tc>
                    <a:tc>
                      <a:txBody>
                        <a:bodyPr/>
                        <a:lstStyle/>
                        <a:p>
                          <a:r>
                            <a:rPr lang="en-US" sz="1600" baseline="0" dirty="0"/>
                            <a:t>1 word as history</a:t>
                          </a:r>
                        </a:p>
                      </a:txBody>
                      <a:tcPr marL="68580" marR="68580" marT="34290" marB="34290"/>
                    </a:tc>
                    <a:tc>
                      <a:txBody>
                        <a:bodyPr/>
                        <a:lstStyle/>
                        <a:p>
                          <a:endParaRPr lang="en-US"/>
                        </a:p>
                      </a:txBody>
                      <a:tcPr marL="68580" marR="68580" marT="34290" marB="34290">
                        <a:blipFill>
                          <a:blip r:embed="rId2"/>
                          <a:stretch>
                            <a:fillRect l="-138503" t="-178873" r="-125668" b="-318310"/>
                          </a:stretch>
                        </a:blipFill>
                      </a:tcPr>
                    </a:tc>
                    <a:tc>
                      <a:txBody>
                        <a:bodyPr/>
                        <a:lstStyle/>
                        <a:p>
                          <a:endParaRPr lang="en-US"/>
                        </a:p>
                      </a:txBody>
                      <a:tcPr marL="68580" marR="68580" marT="34290" marB="34290">
                        <a:blipFill>
                          <a:blip r:embed="rId2"/>
                          <a:stretch>
                            <a:fillRect l="-190598" t="-178873" r="-427" b="-318310"/>
                          </a:stretch>
                        </a:blipFill>
                      </a:tcPr>
                    </a:tc>
                    <a:extLst>
                      <a:ext uri="{0D108BD9-81ED-4DB2-BD59-A6C34878D82A}">
                        <a16:rowId xmlns:a16="http://schemas.microsoft.com/office/drawing/2014/main" val="10002"/>
                      </a:ext>
                    </a:extLst>
                  </a:tr>
                  <a:tr h="901251">
                    <a:tc>
                      <a:txBody>
                        <a:bodyPr/>
                        <a:lstStyle/>
                        <a:p>
                          <a:r>
                            <a:rPr lang="en-US" sz="1600" baseline="0" dirty="0"/>
                            <a:t>trigram</a:t>
                          </a:r>
                        </a:p>
                      </a:txBody>
                      <a:tcPr marL="68580" marR="68580" marT="34290" marB="34290"/>
                    </a:tc>
                    <a:tc>
                      <a:txBody>
                        <a:bodyPr/>
                        <a:lstStyle/>
                        <a:p>
                          <a:r>
                            <a:rPr lang="en-US" sz="1600" baseline="0" dirty="0"/>
                            <a:t>2 words as history</a:t>
                          </a:r>
                        </a:p>
                      </a:txBody>
                      <a:tcPr marL="68580" marR="68580" marT="34290" marB="34290"/>
                    </a:tc>
                    <a:tc>
                      <a:txBody>
                        <a:bodyPr/>
                        <a:lstStyle/>
                        <a:p>
                          <a:endParaRPr lang="en-US"/>
                        </a:p>
                      </a:txBody>
                      <a:tcPr marL="68580" marR="68580" marT="34290" marB="34290">
                        <a:blipFill>
                          <a:blip r:embed="rId2"/>
                          <a:stretch>
                            <a:fillRect l="-138503" t="-275000" r="-125668" b="-213889"/>
                          </a:stretch>
                        </a:blipFill>
                      </a:tcPr>
                    </a:tc>
                    <a:tc>
                      <a:txBody>
                        <a:bodyPr/>
                        <a:lstStyle/>
                        <a:p>
                          <a:endParaRPr lang="en-US"/>
                        </a:p>
                      </a:txBody>
                      <a:tcPr marL="68580" marR="68580" marT="34290" marB="34290">
                        <a:blipFill>
                          <a:blip r:embed="rId2"/>
                          <a:stretch>
                            <a:fillRect l="-190598" t="-275000" r="-427" b="-213889"/>
                          </a:stretch>
                        </a:blipFill>
                      </a:tcPr>
                    </a:tc>
                    <a:extLst>
                      <a:ext uri="{0D108BD9-81ED-4DB2-BD59-A6C34878D82A}">
                        <a16:rowId xmlns:a16="http://schemas.microsoft.com/office/drawing/2014/main" val="10003"/>
                      </a:ext>
                    </a:extLst>
                  </a:tr>
                  <a:tr h="901251">
                    <a:tc>
                      <a:txBody>
                        <a:bodyPr/>
                        <a:lstStyle/>
                        <a:p>
                          <a:r>
                            <a:rPr lang="en-US" sz="1600" baseline="0" dirty="0"/>
                            <a:t>4-gram</a:t>
                          </a:r>
                        </a:p>
                      </a:txBody>
                      <a:tcPr marL="68580" marR="68580" marT="34290" marB="34290"/>
                    </a:tc>
                    <a:tc>
                      <a:txBody>
                        <a:bodyPr/>
                        <a:lstStyle/>
                        <a:p>
                          <a:r>
                            <a:rPr lang="en-US" sz="1600" baseline="0" dirty="0"/>
                            <a:t>3 words as history</a:t>
                          </a:r>
                        </a:p>
                      </a:txBody>
                      <a:tcPr marL="68580" marR="68580" marT="34290" marB="34290"/>
                    </a:tc>
                    <a:tc>
                      <a:txBody>
                        <a:bodyPr/>
                        <a:lstStyle/>
                        <a:p>
                          <a:endParaRPr lang="en-US"/>
                        </a:p>
                      </a:txBody>
                      <a:tcPr marL="68580" marR="68580" marT="34290" marB="34290">
                        <a:blipFill>
                          <a:blip r:embed="rId2"/>
                          <a:stretch>
                            <a:fillRect l="-138503" t="-380282" r="-125668" b="-116901"/>
                          </a:stretch>
                        </a:blipFill>
                      </a:tcPr>
                    </a:tc>
                    <a:tc>
                      <a:txBody>
                        <a:bodyPr/>
                        <a:lstStyle/>
                        <a:p>
                          <a:endParaRPr lang="en-US"/>
                        </a:p>
                      </a:txBody>
                      <a:tcPr marL="68580" marR="68580" marT="34290" marB="34290">
                        <a:blipFill>
                          <a:blip r:embed="rId2"/>
                          <a:stretch>
                            <a:fillRect l="-190598" t="-380282" r="-427" b="-116901"/>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92765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body" idx="1"/>
          </p:nvPr>
        </p:nvSpPr>
        <p:spPr>
          <a:xfrm>
            <a:off x="304800" y="1905000"/>
            <a:ext cx="8229600" cy="4038600"/>
          </a:xfrm>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a:p>
            <a:pPr marL="0" indent="0">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2286000"/>
            <a:ext cx="243840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1524000" y="4191001"/>
            <a:ext cx="24384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4724400" y="19812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4305300" y="27051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43" name="Rectangle 16"/>
          <p:cNvSpPr>
            <a:spLocks noChangeArrowheads="1"/>
          </p:cNvSpPr>
          <p:nvPr/>
        </p:nvSpPr>
        <p:spPr bwMode="auto">
          <a:xfrm rot="16200000">
            <a:off x="4991100" y="2933700"/>
            <a:ext cx="10668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reports</a:t>
            </a:r>
          </a:p>
        </p:txBody>
      </p:sp>
      <p:sp>
        <p:nvSpPr>
          <p:cNvPr id="44" name="Rectangle 17"/>
          <p:cNvSpPr>
            <a:spLocks noChangeArrowheads="1"/>
          </p:cNvSpPr>
          <p:nvPr/>
        </p:nvSpPr>
        <p:spPr bwMode="auto">
          <a:xfrm rot="16200000">
            <a:off x="56769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claims</a:t>
            </a:r>
          </a:p>
        </p:txBody>
      </p:sp>
      <p:sp>
        <p:nvSpPr>
          <p:cNvPr id="45" name="Text Box 18"/>
          <p:cNvSpPr txBox="1">
            <a:spLocks noChangeArrowheads="1"/>
          </p:cNvSpPr>
          <p:nvPr/>
        </p:nvSpPr>
        <p:spPr bwMode="auto">
          <a:xfrm rot="16200000">
            <a:off x="6423025" y="2908886"/>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6134100" y="3162300"/>
            <a:ext cx="609600" cy="381000"/>
          </a:xfrm>
          <a:prstGeom prst="rect">
            <a:avLst/>
          </a:prstGeom>
          <a:solidFill>
            <a:schemeClr val="accent1"/>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6804025" y="29168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7185025" y="29168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8001000" y="2971801"/>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4724400" y="41910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4305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sz="1400"/>
              <a:t>allegations</a:t>
            </a:r>
          </a:p>
        </p:txBody>
      </p:sp>
      <p:sp>
        <p:nvSpPr>
          <p:cNvPr id="52" name="Rectangle 7"/>
          <p:cNvSpPr>
            <a:spLocks noChangeArrowheads="1"/>
          </p:cNvSpPr>
          <p:nvPr/>
        </p:nvSpPr>
        <p:spPr bwMode="auto">
          <a:xfrm rot="16200000">
            <a:off x="4991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3" name="Rectangle 8"/>
          <p:cNvSpPr>
            <a:spLocks noChangeArrowheads="1"/>
          </p:cNvSpPr>
          <p:nvPr/>
        </p:nvSpPr>
        <p:spPr bwMode="auto">
          <a:xfrm rot="16200000">
            <a:off x="5676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400"/>
          </a:p>
        </p:txBody>
      </p:sp>
      <p:sp>
        <p:nvSpPr>
          <p:cNvPr id="54" name="Text Box 9"/>
          <p:cNvSpPr txBox="1">
            <a:spLocks noChangeArrowheads="1"/>
          </p:cNvSpPr>
          <p:nvPr/>
        </p:nvSpPr>
        <p:spPr bwMode="auto">
          <a:xfrm rot="16200000">
            <a:off x="634682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6134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675957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7216775" y="50504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8001000" y="5181601"/>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4419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sz="1400"/>
              <a:t>allegations</a:t>
            </a:r>
          </a:p>
        </p:txBody>
      </p:sp>
      <p:sp>
        <p:nvSpPr>
          <p:cNvPr id="60" name="Rectangle 24"/>
          <p:cNvSpPr>
            <a:spLocks noChangeArrowheads="1"/>
          </p:cNvSpPr>
          <p:nvPr/>
        </p:nvSpPr>
        <p:spPr bwMode="auto">
          <a:xfrm rot="16200000">
            <a:off x="5105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sz="1400"/>
              <a:t>reports</a:t>
            </a:r>
          </a:p>
        </p:txBody>
      </p:sp>
      <p:sp>
        <p:nvSpPr>
          <p:cNvPr id="61" name="Rectangle 25"/>
          <p:cNvSpPr>
            <a:spLocks noChangeArrowheads="1"/>
          </p:cNvSpPr>
          <p:nvPr/>
        </p:nvSpPr>
        <p:spPr bwMode="auto">
          <a:xfrm rot="16200000">
            <a:off x="5753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6210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6858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7315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7772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3" name="Title 2">
            <a:extLst>
              <a:ext uri="{FF2B5EF4-FFF2-40B4-BE49-F238E27FC236}">
                <a16:creationId xmlns:a16="http://schemas.microsoft.com/office/drawing/2014/main" id="{DA219209-5989-444B-928B-4551D63BE1F5}"/>
              </a:ext>
            </a:extLst>
          </p:cNvPr>
          <p:cNvSpPr>
            <a:spLocks noGrp="1"/>
          </p:cNvSpPr>
          <p:nvPr>
            <p:ph type="title"/>
          </p:nvPr>
        </p:nvSpPr>
        <p:spPr/>
        <p:txBody>
          <a:bodyPr/>
          <a:lstStyle/>
          <a:p>
            <a:r>
              <a:rPr lang="en-US" dirty="0"/>
              <a:t>Smoothing</a:t>
            </a:r>
          </a:p>
        </p:txBody>
      </p:sp>
    </p:spTree>
    <p:extLst>
      <p:ext uri="{BB962C8B-B14F-4D97-AF65-F5344CB8AC3E}">
        <p14:creationId xmlns:p14="http://schemas.microsoft.com/office/powerpoint/2010/main" val="27674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99060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a:buNone/>
            </a:pPr>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7200" y="2442240"/>
            <a:ext cx="8478330" cy="3425160"/>
          </a:xfrm>
          <a:prstGeom prst="rect">
            <a:avLst/>
          </a:prstGeom>
          <a:noFill/>
          <a:ln w="9525">
            <a:noFill/>
            <a:miter lim="800000"/>
            <a:headEnd/>
            <a:tailEnd/>
          </a:ln>
        </p:spPr>
      </p:pic>
    </p:spTree>
    <p:extLst>
      <p:ext uri="{BB962C8B-B14F-4D97-AF65-F5344CB8AC3E}">
        <p14:creationId xmlns:p14="http://schemas.microsoft.com/office/powerpoint/2010/main" val="2115142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0" name="Straight Connector 79">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Distributional Hypothesis"/>
          <p:cNvSpPr txBox="1">
            <a:spLocks noGrp="1"/>
          </p:cNvSpPr>
          <p:nvPr>
            <p:ph type="title"/>
          </p:nvPr>
        </p:nvSpPr>
        <p:spPr>
          <a:xfrm>
            <a:off x="3886200" y="634946"/>
            <a:ext cx="4776107" cy="1450757"/>
          </a:xfrm>
          <a:prstGeom prst="rect">
            <a:avLst/>
          </a:prstGeom>
        </p:spPr>
        <p:txBody>
          <a:bodyPr vert="horz" lIns="91440" tIns="45720" rIns="91440" bIns="45720" rtlCol="0" anchor="b">
            <a:normAutofit/>
          </a:bodyPr>
          <a:lstStyle>
            <a:lvl1pPr>
              <a:defRPr>
                <a:latin typeface="Helvetica Neue Light"/>
                <a:ea typeface="Helvetica Neue Light"/>
                <a:cs typeface="Helvetica Neue Light"/>
                <a:sym typeface="Helvetica Neue Light"/>
              </a:defRPr>
            </a:lvl1pPr>
          </a:lstStyle>
          <a:p>
            <a:r>
              <a:rPr lang="en-US" sz="4800" kern="1200" spc="-50" baseline="0" dirty="0">
                <a:solidFill>
                  <a:schemeClr val="tx1">
                    <a:lumMod val="75000"/>
                    <a:lumOff val="25000"/>
                  </a:schemeClr>
                </a:solidFill>
                <a:latin typeface="+mj-lt"/>
                <a:ea typeface="+mj-ea"/>
                <a:cs typeface="+mj-cs"/>
              </a:rPr>
              <a:t>Distributional Hypothesis</a:t>
            </a:r>
          </a:p>
        </p:txBody>
      </p:sp>
      <p:pic>
        <p:nvPicPr>
          <p:cNvPr id="261" name="optometry4.jpg" descr="optometry4.jpg"/>
          <p:cNvPicPr>
            <a:picLocks/>
          </p:cNvPicPr>
          <p:nvPr/>
        </p:nvPicPr>
        <p:blipFill rotWithShape="1">
          <a:blip r:embed="rId3"/>
          <a:srcRect l="31073" r="32344" b="2"/>
          <a:stretch/>
        </p:blipFill>
        <p:spPr>
          <a:xfrm>
            <a:off x="20" y="-12128"/>
            <a:ext cx="3490702" cy="6870127"/>
          </a:xfrm>
          <a:prstGeom prst="rect">
            <a:avLst/>
          </a:prstGeom>
        </p:spPr>
      </p:pic>
      <p:cxnSp>
        <p:nvCxnSpPr>
          <p:cNvPr id="86" name="Straight Connector 8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3886200" y="2198914"/>
            <a:ext cx="4776107" cy="3670180"/>
          </a:xfrm>
          <a:prstGeom prst="rect">
            <a:avLst/>
          </a:prstGeom>
        </p:spPr>
        <p:txBody>
          <a:bodyPr vert="horz" lIns="0" tIns="45720" rIns="0" bIns="45720" rtlCol="0">
            <a:normAutofit/>
          </a:bodyPr>
          <a:lstStyle/>
          <a:p>
            <a:pPr algn="l">
              <a:defRPr sz="2632">
                <a:latin typeface="Helvetica Neue Light"/>
                <a:ea typeface="Helvetica Neue Light"/>
                <a:cs typeface="Helvetica Neue Light"/>
                <a:sym typeface="Helvetica Neue Light"/>
              </a:defRPr>
            </a:pPr>
            <a:r>
              <a:rPr lang="en-US" sz="1400" dirty="0">
                <a:solidFill>
                  <a:schemeClr val="tx1">
                    <a:lumMod val="75000"/>
                    <a:lumOff val="25000"/>
                  </a:schemeClr>
                </a:solidFill>
              </a:rPr>
              <a:t>If we consider </a:t>
            </a:r>
            <a:r>
              <a:rPr lang="en-US" sz="1400" i="1" dirty="0">
                <a:solidFill>
                  <a:schemeClr val="tx1">
                    <a:lumMod val="75000"/>
                    <a:lumOff val="25000"/>
                  </a:schemeClr>
                </a:solidFill>
                <a:sym typeface="Helvetica Neue"/>
              </a:rPr>
              <a:t>optometrist</a:t>
            </a:r>
            <a:r>
              <a:rPr lang="en-US" sz="1400" dirty="0">
                <a:solidFill>
                  <a:schemeClr val="tx1">
                    <a:lumMod val="75000"/>
                    <a:lumOff val="25000"/>
                  </a:schemeClr>
                </a:solidFill>
              </a:rPr>
              <a:t> and </a:t>
            </a:r>
            <a:r>
              <a:rPr lang="en-US" sz="1400" i="1" dirty="0">
                <a:solidFill>
                  <a:schemeClr val="tx1">
                    <a:lumMod val="75000"/>
                    <a:lumOff val="25000"/>
                  </a:schemeClr>
                </a:solidFill>
                <a:sym typeface="Helvetica Neue"/>
              </a:rPr>
              <a:t>eye-doctor</a:t>
            </a:r>
            <a:r>
              <a:rPr lang="en-US" sz="1400" i="1" dirty="0">
                <a:solidFill>
                  <a:schemeClr val="tx1">
                    <a:lumMod val="75000"/>
                    <a:lumOff val="25000"/>
                  </a:schemeClr>
                </a:solidFill>
              </a:rPr>
              <a:t> </a:t>
            </a:r>
            <a:r>
              <a:rPr lang="en-US" sz="1400" dirty="0">
                <a:solidFill>
                  <a:schemeClr val="tx1">
                    <a:lumMod val="75000"/>
                    <a:lumOff val="25000"/>
                  </a:schemeClr>
                </a:solidFill>
              </a:rPr>
              <a:t>we find that, as our corpus of utterances grows, these two occur in almost the same environments.  In contrast, there are many sentence environments in which </a:t>
            </a:r>
            <a:r>
              <a:rPr lang="en-US" sz="1400" i="1" dirty="0">
                <a:solidFill>
                  <a:schemeClr val="tx1">
                    <a:lumMod val="75000"/>
                    <a:lumOff val="25000"/>
                  </a:schemeClr>
                </a:solidFill>
                <a:sym typeface="Helvetica Neue"/>
              </a:rPr>
              <a:t>optometrist</a:t>
            </a:r>
            <a:r>
              <a:rPr lang="en-US" sz="1400" dirty="0">
                <a:solidFill>
                  <a:schemeClr val="tx1">
                    <a:lumMod val="75000"/>
                    <a:lumOff val="25000"/>
                  </a:schemeClr>
                </a:solidFill>
              </a:rPr>
              <a:t> occurs but </a:t>
            </a:r>
            <a:r>
              <a:rPr lang="en-US" sz="1400" i="1" dirty="0">
                <a:solidFill>
                  <a:schemeClr val="tx1">
                    <a:lumMod val="75000"/>
                    <a:lumOff val="25000"/>
                  </a:schemeClr>
                </a:solidFill>
                <a:sym typeface="Helvetica Neue"/>
              </a:rPr>
              <a:t>lawyer</a:t>
            </a:r>
            <a:r>
              <a:rPr lang="en-US" sz="1400" dirty="0">
                <a:solidFill>
                  <a:schemeClr val="tx1">
                    <a:lumMod val="75000"/>
                    <a:lumOff val="25000"/>
                  </a:schemeClr>
                </a:solidFill>
              </a:rPr>
              <a:t> does not...</a:t>
            </a:r>
          </a:p>
          <a:p>
            <a:pPr algn="l">
              <a:defRPr sz="2632">
                <a:latin typeface="Helvetica Neue Light"/>
                <a:ea typeface="Helvetica Neue Light"/>
                <a:cs typeface="Helvetica Neue Light"/>
                <a:sym typeface="Helvetica Neue Light"/>
              </a:defRPr>
            </a:pPr>
            <a:endParaRPr lang="en-US" sz="1400" dirty="0">
              <a:solidFill>
                <a:schemeClr val="tx1">
                  <a:lumMod val="75000"/>
                  <a:lumOff val="25000"/>
                </a:schemeClr>
              </a:solidFill>
            </a:endParaRPr>
          </a:p>
          <a:p>
            <a:pPr algn="l">
              <a:defRPr sz="2632">
                <a:latin typeface="Helvetica Neue Light"/>
                <a:ea typeface="Helvetica Neue Light"/>
                <a:cs typeface="Helvetica Neue Light"/>
                <a:sym typeface="Helvetica Neue Light"/>
              </a:defRPr>
            </a:pPr>
            <a:r>
              <a:rPr lang="en-US" sz="1400" dirty="0">
                <a:solidFill>
                  <a:schemeClr val="tx1">
                    <a:lumMod val="75000"/>
                    <a:lumOff val="25000"/>
                  </a:schemeClr>
                </a:solidFill>
              </a:rPr>
              <a:t>It is a question of the relative frequency of such environments, and of what we will obtain if we ask an informant to substitute any word he wishes for </a:t>
            </a:r>
            <a:r>
              <a:rPr lang="en-US" sz="1400" dirty="0">
                <a:solidFill>
                  <a:schemeClr val="tx1">
                    <a:lumMod val="75000"/>
                    <a:lumOff val="25000"/>
                  </a:schemeClr>
                </a:solidFill>
                <a:sym typeface="Helvetica Neue"/>
              </a:rPr>
              <a:t>optometrist</a:t>
            </a:r>
            <a:r>
              <a:rPr lang="en-US" sz="1400" dirty="0">
                <a:solidFill>
                  <a:schemeClr val="tx1">
                    <a:lumMod val="75000"/>
                    <a:lumOff val="25000"/>
                  </a:schemeClr>
                </a:solidFill>
              </a:rPr>
              <a:t> (not asking what words have the same meaning).  </a:t>
            </a:r>
          </a:p>
          <a:p>
            <a:pPr algn="l">
              <a:defRPr sz="2632">
                <a:latin typeface="Helvetica Neue Light"/>
                <a:ea typeface="Helvetica Neue Light"/>
                <a:cs typeface="Helvetica Neue Light"/>
                <a:sym typeface="Helvetica Neue Light"/>
              </a:defRPr>
            </a:pPr>
            <a:endParaRPr lang="en-US" sz="1400" dirty="0">
              <a:solidFill>
                <a:schemeClr val="tx1">
                  <a:lumMod val="75000"/>
                  <a:lumOff val="25000"/>
                </a:schemeClr>
              </a:solidFill>
            </a:endParaRPr>
          </a:p>
          <a:p>
            <a:pPr algn="l">
              <a:defRPr sz="2632">
                <a:latin typeface="Helvetica Neue Light"/>
                <a:ea typeface="Helvetica Neue Light"/>
                <a:cs typeface="Helvetica Neue Light"/>
                <a:sym typeface="Helvetica Neue Light"/>
              </a:defRPr>
            </a:pPr>
            <a:r>
              <a:rPr lang="en-US" sz="1400" dirty="0">
                <a:solidFill>
                  <a:schemeClr val="tx1">
                    <a:lumMod val="75000"/>
                    <a:lumOff val="25000"/>
                  </a:schemeClr>
                </a:solidFill>
              </a:rPr>
              <a:t>These and similar tests all measure the probability of particular environments occurring with particular elements...  If A and B have almost identical environments we say that they are synonyms.</a:t>
            </a:r>
          </a:p>
          <a:p>
            <a:pPr algn="l">
              <a:defRPr sz="2632">
                <a:latin typeface="Helvetica Neue Light"/>
                <a:ea typeface="Helvetica Neue Light"/>
                <a:cs typeface="Helvetica Neue Light"/>
                <a:sym typeface="Helvetica Neue Light"/>
              </a:defRPr>
            </a:pPr>
            <a:r>
              <a:rPr lang="en-US" sz="1400" dirty="0">
                <a:solidFill>
                  <a:schemeClr val="tx1">
                    <a:lumMod val="75000"/>
                    <a:lumOff val="25000"/>
                  </a:schemeClr>
                </a:solidFill>
              </a:rPr>
              <a:t>–Zellig Harris (1954)</a:t>
            </a:r>
          </a:p>
        </p:txBody>
      </p:sp>
    </p:spTree>
    <p:extLst>
      <p:ext uri="{BB962C8B-B14F-4D97-AF65-F5344CB8AC3E}">
        <p14:creationId xmlns:p14="http://schemas.microsoft.com/office/powerpoint/2010/main" val="24079849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p:nvPr>
        </p:nvSpPr>
        <p:spPr>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3114709"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1981200" y="1826121"/>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7308110" y="1826121"/>
            <a:ext cx="1268317" cy="4742919"/>
          </a:xfrm>
          <a:prstGeom prst="rect">
            <a:avLst/>
          </a:prstGeom>
        </p:spPr>
      </p:pic>
      <p:pic>
        <p:nvPicPr>
          <p:cNvPr id="329" name="Line Line" descr="Line Line"/>
          <p:cNvPicPr>
            <a:picLocks/>
          </p:cNvPicPr>
          <p:nvPr/>
        </p:nvPicPr>
        <p:blipFill>
          <a:blip r:embed="rId4"/>
          <a:stretch>
            <a:fillRect/>
          </a:stretch>
        </p:blipFill>
        <p:spPr>
          <a:xfrm rot="18472971">
            <a:off x="5968270" y="2904477"/>
            <a:ext cx="1587056" cy="396264"/>
          </a:xfrm>
          <a:prstGeom prst="rect">
            <a:avLst/>
          </a:prstGeom>
        </p:spPr>
      </p:pic>
      <p:sp>
        <p:nvSpPr>
          <p:cNvPr id="331" name="We can measure…"/>
          <p:cNvSpPr txBox="1"/>
          <p:nvPr/>
        </p:nvSpPr>
        <p:spPr>
          <a:xfrm>
            <a:off x="3584422" y="3806278"/>
            <a:ext cx="3559501" cy="2019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142848633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678355" y="1830586"/>
          <a:ext cx="7984998" cy="4733984"/>
        </p:xfrm>
        <a:graphic>
          <a:graphicData uri="http://schemas.openxmlformats.org/drawingml/2006/table">
            <a:tbl>
              <a:tblPr firstRow="1" firstCol="1">
                <a:tableStyleId>{5C22544A-7EE6-4342-B048-85BDC9FD1C3A}</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solidFill>
                      <a:srgbClr val="BD582B"/>
                    </a:solidFill>
                  </a:tcPr>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p:nvPr>
        </p:nvSpPr>
        <p:spPr>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2338691" y="3556397"/>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630721" y="5271877"/>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594827" y="2330097"/>
            <a:ext cx="8152054" cy="833923"/>
          </a:xfrm>
          <a:prstGeom prst="rect">
            <a:avLst/>
          </a:prstGeom>
        </p:spPr>
      </p:pic>
      <p:pic>
        <p:nvPicPr>
          <p:cNvPr id="349" name="Line Line" descr="Line Line"/>
          <p:cNvPicPr>
            <a:picLocks/>
          </p:cNvPicPr>
          <p:nvPr/>
        </p:nvPicPr>
        <p:blipFill>
          <a:blip r:embed="rId6"/>
          <a:stretch>
            <a:fillRect/>
          </a:stretch>
        </p:blipFill>
        <p:spPr>
          <a:xfrm rot="9182862">
            <a:off x="2059775" y="4603426"/>
            <a:ext cx="1740615" cy="396264"/>
          </a:xfrm>
          <a:prstGeom prst="rect">
            <a:avLst/>
          </a:prstGeom>
        </p:spPr>
      </p:pic>
      <p:sp>
        <p:nvSpPr>
          <p:cNvPr id="351" name="What does comparing…"/>
          <p:cNvSpPr txBox="1"/>
          <p:nvPr/>
        </p:nvSpPr>
        <p:spPr>
          <a:xfrm>
            <a:off x="3752930" y="3382582"/>
            <a:ext cx="3486070"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lang="en-US" sz="2531" dirty="0"/>
              <a:t>We can measure </a:t>
            </a:r>
          </a:p>
          <a:p>
            <a:pPr>
              <a:defRPr sz="3600" b="0">
                <a:latin typeface="Chalkduster"/>
                <a:ea typeface="Chalkduster"/>
                <a:cs typeface="Chalkduster"/>
                <a:sym typeface="Chalkduster"/>
              </a:defRPr>
            </a:pPr>
            <a:r>
              <a:rPr lang="en-US" sz="2531" dirty="0"/>
              <a:t>word similarity by </a:t>
            </a:r>
          </a:p>
          <a:p>
            <a:pPr>
              <a:defRPr sz="3600" b="0">
                <a:latin typeface="Chalkduster"/>
                <a:ea typeface="Chalkduster"/>
                <a:cs typeface="Chalkduster"/>
                <a:sym typeface="Chalkduster"/>
              </a:defRPr>
            </a:pPr>
            <a:r>
              <a:rPr lang="en-US" sz="2531" dirty="0"/>
              <a:t>comparing </a:t>
            </a:r>
            <a:r>
              <a:rPr sz="2531" dirty="0"/>
              <a:t>two row vectors</a:t>
            </a:r>
          </a:p>
        </p:txBody>
      </p:sp>
    </p:spTree>
    <p:extLst>
      <p:ext uri="{BB962C8B-B14F-4D97-AF65-F5344CB8AC3E}">
        <p14:creationId xmlns:p14="http://schemas.microsoft.com/office/powerpoint/2010/main" val="169056756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2600" dirty="0">
                <a:solidFill>
                  <a:srgbClr val="FFFFFF"/>
                </a:solidFill>
              </a:rPr>
              <a:t>Sparse Representations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Term-Document Matrices are </a:t>
            </a:r>
          </a:p>
          <a:p>
            <a:pPr lvl="1"/>
            <a:r>
              <a:rPr lang="en-US" b="1" dirty="0"/>
              <a:t>long</a:t>
            </a:r>
            <a:r>
              <a:rPr lang="en-US" dirty="0"/>
              <a:t> (length |V|= 20,000 to 50,000)</a:t>
            </a:r>
          </a:p>
          <a:p>
            <a:pPr lvl="1"/>
            <a:r>
              <a:rPr lang="en-US" b="1" dirty="0"/>
              <a:t>sparse </a:t>
            </a:r>
            <a:r>
              <a:rPr lang="en-US" dirty="0"/>
              <a:t>(most elements are zero)</a:t>
            </a:r>
          </a:p>
        </p:txBody>
      </p:sp>
    </p:spTree>
    <p:extLst>
      <p:ext uri="{BB962C8B-B14F-4D97-AF65-F5344CB8AC3E}">
        <p14:creationId xmlns:p14="http://schemas.microsoft.com/office/powerpoint/2010/main" val="4070739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dirty="0">
                <a:solidFill>
                  <a:srgbClr val="FFFFFF"/>
                </a:solidFill>
              </a:rPr>
              <a:t>Word embeddings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We shifted vectors which are</a:t>
            </a:r>
          </a:p>
          <a:p>
            <a:pPr lvl="1"/>
            <a:r>
              <a:rPr lang="en-US" b="1" dirty="0"/>
              <a:t>short</a:t>
            </a:r>
            <a:r>
              <a:rPr lang="en-US" dirty="0"/>
              <a:t> (length 50-1000)</a:t>
            </a:r>
          </a:p>
          <a:p>
            <a:pPr lvl="1"/>
            <a:r>
              <a:rPr lang="en-US" b="1" dirty="0"/>
              <a:t>dense</a:t>
            </a:r>
            <a:r>
              <a:rPr lang="en-US" dirty="0"/>
              <a:t> (most elements are non-zero)</a:t>
            </a:r>
          </a:p>
          <a:p>
            <a:pPr lvl="1"/>
            <a:r>
              <a:rPr lang="en-US" b="1" dirty="0"/>
              <a:t>learned representations </a:t>
            </a:r>
            <a:r>
              <a:rPr lang="en-US" dirty="0"/>
              <a:t>(not just counts)</a:t>
            </a:r>
            <a:endParaRPr lang="en-US" b="1" dirty="0"/>
          </a:p>
        </p:txBody>
      </p:sp>
      <p:sp>
        <p:nvSpPr>
          <p:cNvPr id="4" name="Slide Number Placeholder 3"/>
          <p:cNvSpPr>
            <a:spLocks noGrp="1"/>
          </p:cNvSpPr>
          <p:nvPr>
            <p:ph type="sldNum" sz="quarter" idx="12"/>
          </p:nvPr>
        </p:nvSpPr>
        <p:spPr>
          <a:xfrm>
            <a:off x="7592291" y="6459785"/>
            <a:ext cx="817071" cy="365125"/>
          </a:xfrm>
          <a:prstGeom prst="rect">
            <a:avLst/>
          </a:prstGeom>
        </p:spPr>
        <p:txBody>
          <a:bodyPr>
            <a:normAutofit/>
          </a:bodyPr>
          <a:lstStyle/>
          <a:p>
            <a:pPr>
              <a:spcAft>
                <a:spcPts val="600"/>
              </a:spcAft>
            </a:pPr>
            <a:fld id="{10F35DC5-7E65-8247-99AB-4E984F8A921E}" type="slidenum">
              <a:rPr lang="en-US">
                <a:solidFill>
                  <a:schemeClr val="tx2"/>
                </a:solidFill>
              </a:rPr>
              <a:pPr>
                <a:spcAft>
                  <a:spcPts val="600"/>
                </a:spcAft>
              </a:pPr>
              <a:t>19</a:t>
            </a:fld>
            <a:endParaRPr lang="en-US">
              <a:solidFill>
                <a:schemeClr val="tx2"/>
              </a:solidFill>
            </a:endParaRPr>
          </a:p>
        </p:txBody>
      </p:sp>
    </p:spTree>
    <p:extLst>
      <p:ext uri="{BB962C8B-B14F-4D97-AF65-F5344CB8AC3E}">
        <p14:creationId xmlns:p14="http://schemas.microsoft.com/office/powerpoint/2010/main" val="2388624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What have we learned?</a:t>
            </a:r>
            <a:endParaRPr lang="en-US" dirty="0"/>
          </a:p>
        </p:txBody>
      </p:sp>
      <p:sp>
        <p:nvSpPr>
          <p:cNvPr id="5" name="Subtitle 4"/>
          <p:cNvSpPr>
            <a:spLocks noGrp="1"/>
          </p:cNvSpPr>
          <p:nvPr>
            <p:ph type="subTitle" idx="1"/>
          </p:nvPr>
        </p:nvSpPr>
        <p:spPr/>
        <p:txBody>
          <a:bodyPr/>
          <a:lstStyle/>
          <a:p>
            <a:r>
              <a:rPr lang="en-US" dirty="0">
                <a:solidFill>
                  <a:srgbClr val="C00000"/>
                </a:solidFill>
              </a:rPr>
              <a:t>Final Lecture of</a:t>
            </a:r>
            <a:br>
              <a:rPr lang="en-US" dirty="0">
                <a:solidFill>
                  <a:srgbClr val="C00000"/>
                </a:solidFill>
              </a:rPr>
            </a:br>
            <a:r>
              <a:rPr lang="en-US" dirty="0">
                <a:solidFill>
                  <a:srgbClr val="C00000"/>
                </a:solidFill>
              </a:rPr>
              <a:t>CIS 530 </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a:t>
            </a:r>
            <a:r>
              <a:rPr lang="en-US" b="0" dirty="0"/>
              <a:t>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4/29/20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20</a:t>
            </a:fld>
            <a:endParaRPr lang="en-US"/>
          </a:p>
        </p:txBody>
      </p:sp>
    </p:spTree>
    <p:extLst>
      <p:ext uri="{BB962C8B-B14F-4D97-AF65-F5344CB8AC3E}">
        <p14:creationId xmlns:p14="http://schemas.microsoft.com/office/powerpoint/2010/main" val="2460688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Word2Vec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4/29/20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21</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1218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4531369" y="4121063"/>
            <a:ext cx="4536431" cy="2523768"/>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2811588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A23B-2608-7849-BA48-A3899A43B750}"/>
              </a:ext>
            </a:extLst>
          </p:cNvPr>
          <p:cNvSpPr>
            <a:spLocks noGrp="1"/>
          </p:cNvSpPr>
          <p:nvPr>
            <p:ph type="title"/>
          </p:nvPr>
        </p:nvSpPr>
        <p:spPr/>
        <p:txBody>
          <a:bodyPr/>
          <a:lstStyle/>
          <a:p>
            <a:r>
              <a:rPr lang="en-US" dirty="0"/>
              <a:t>k-Nearest Neighbors</a:t>
            </a:r>
          </a:p>
        </p:txBody>
      </p:sp>
      <p:pic>
        <p:nvPicPr>
          <p:cNvPr id="5" name="Picture 4" descr="A screenshot of a cell phone&#10;&#10;Description automatically generated">
            <a:extLst>
              <a:ext uri="{FF2B5EF4-FFF2-40B4-BE49-F238E27FC236}">
                <a16:creationId xmlns:a16="http://schemas.microsoft.com/office/drawing/2014/main" id="{8AD16B10-E901-2C45-A93C-FCB33ADB7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2667000"/>
            <a:ext cx="5245100" cy="32258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BF206D0-94D0-6840-8872-945891F2A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2667000"/>
            <a:ext cx="4711700" cy="3225800"/>
          </a:xfrm>
          <a:prstGeom prst="rect">
            <a:avLst/>
          </a:prstGeom>
        </p:spPr>
      </p:pic>
    </p:spTree>
    <p:extLst>
      <p:ext uri="{BB962C8B-B14F-4D97-AF65-F5344CB8AC3E}">
        <p14:creationId xmlns:p14="http://schemas.microsoft.com/office/powerpoint/2010/main" val="3769232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731"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23</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1934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2254168" y="3749591"/>
            <a:ext cx="671979"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3897606" y="4004505"/>
            <a:ext cx="1001684"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1934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15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Analogies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731"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24</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1934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2254168" y="3749591"/>
            <a:ext cx="671979"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3897606" y="4004505"/>
            <a:ext cx="1001684"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1934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automatically generated">
            <a:extLst>
              <a:ext uri="{FF2B5EF4-FFF2-40B4-BE49-F238E27FC236}">
                <a16:creationId xmlns:a16="http://schemas.microsoft.com/office/drawing/2014/main" id="{73A1378B-5A0C-1344-BAFC-D4EDC7124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444961"/>
            <a:ext cx="6083300" cy="3365500"/>
          </a:xfrm>
          <a:prstGeom prst="rect">
            <a:avLst/>
          </a:prstGeom>
        </p:spPr>
      </p:pic>
      <p:pic>
        <p:nvPicPr>
          <p:cNvPr id="20" name="Picture 19" descr="A screenshot of a social media post&#10;&#10;Description automatically generated">
            <a:extLst>
              <a:ext uri="{FF2B5EF4-FFF2-40B4-BE49-F238E27FC236}">
                <a16:creationId xmlns:a16="http://schemas.microsoft.com/office/drawing/2014/main" id="{DDF63EDB-2BA3-8141-AE1D-5DF4B6C860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925" y="3272707"/>
            <a:ext cx="6578600" cy="3606800"/>
          </a:xfrm>
          <a:prstGeom prst="rect">
            <a:avLst/>
          </a:prstGeom>
        </p:spPr>
      </p:pic>
    </p:spTree>
    <p:extLst>
      <p:ext uri="{BB962C8B-B14F-4D97-AF65-F5344CB8AC3E}">
        <p14:creationId xmlns:p14="http://schemas.microsoft.com/office/powerpoint/2010/main" val="297768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FCDB4-813E-9F49-86B5-4503D5E1C1B8}"/>
              </a:ext>
            </a:extLst>
          </p:cNvPr>
          <p:cNvSpPr>
            <a:spLocks noGrp="1"/>
          </p:cNvSpPr>
          <p:nvPr>
            <p:ph type="title"/>
          </p:nvPr>
        </p:nvSpPr>
        <p:spPr/>
        <p:txBody>
          <a:bodyPr/>
          <a:lstStyle/>
          <a:p>
            <a:r>
              <a:rPr lang="en-US" dirty="0"/>
              <a:t>Magnitude: Python Toolkit for Manipulating Embeddings</a:t>
            </a:r>
          </a:p>
        </p:txBody>
      </p:sp>
      <p:pic>
        <p:nvPicPr>
          <p:cNvPr id="4" name="Image" descr="Image">
            <a:extLst>
              <a:ext uri="{FF2B5EF4-FFF2-40B4-BE49-F238E27FC236}">
                <a16:creationId xmlns:a16="http://schemas.microsoft.com/office/drawing/2014/main" id="{6E5578D7-1F28-2248-ABD8-B63863ED4BF3}"/>
              </a:ext>
            </a:extLst>
          </p:cNvPr>
          <p:cNvPicPr>
            <a:picLocks noChangeAspect="1"/>
          </p:cNvPicPr>
          <p:nvPr/>
        </p:nvPicPr>
        <p:blipFill>
          <a:blip r:embed="rId2"/>
          <a:stretch>
            <a:fillRect/>
          </a:stretch>
        </p:blipFill>
        <p:spPr>
          <a:xfrm>
            <a:off x="0" y="4166180"/>
            <a:ext cx="9144000" cy="2688639"/>
          </a:xfrm>
          <a:custGeom>
            <a:avLst/>
            <a:gdLst/>
            <a:ahLst/>
            <a:cxnLst>
              <a:cxn ang="0">
                <a:pos x="wd2" y="hd2"/>
              </a:cxn>
              <a:cxn ang="5400000">
                <a:pos x="wd2" y="hd2"/>
              </a:cxn>
              <a:cxn ang="10800000">
                <a:pos x="wd2" y="hd2"/>
              </a:cxn>
              <a:cxn ang="16200000">
                <a:pos x="wd2" y="hd2"/>
              </a:cxn>
            </a:cxnLst>
            <a:rect l="0" t="0" r="r" b="b"/>
            <a:pathLst>
              <a:path w="21600" h="21600" extrusionOk="0">
                <a:moveTo>
                  <a:pt x="1809" y="0"/>
                </a:moveTo>
                <a:lnTo>
                  <a:pt x="1809" y="1448"/>
                </a:lnTo>
                <a:lnTo>
                  <a:pt x="1809" y="2789"/>
                </a:lnTo>
                <a:cubicBezTo>
                  <a:pt x="1817" y="2782"/>
                  <a:pt x="1839" y="2776"/>
                  <a:pt x="1875" y="2771"/>
                </a:cubicBezTo>
                <a:cubicBezTo>
                  <a:pt x="1876" y="2771"/>
                  <a:pt x="1876" y="2771"/>
                  <a:pt x="1877" y="2771"/>
                </a:cubicBezTo>
                <a:cubicBezTo>
                  <a:pt x="1879" y="2771"/>
                  <a:pt x="1883" y="2771"/>
                  <a:pt x="1885" y="2771"/>
                </a:cubicBezTo>
                <a:cubicBezTo>
                  <a:pt x="1919" y="2766"/>
                  <a:pt x="1968" y="2761"/>
                  <a:pt x="2022" y="2757"/>
                </a:cubicBezTo>
                <a:cubicBezTo>
                  <a:pt x="2057" y="2755"/>
                  <a:pt x="2111" y="2755"/>
                  <a:pt x="2154" y="2753"/>
                </a:cubicBezTo>
                <a:cubicBezTo>
                  <a:pt x="2258" y="2748"/>
                  <a:pt x="2381" y="2744"/>
                  <a:pt x="2525" y="2742"/>
                </a:cubicBezTo>
                <a:cubicBezTo>
                  <a:pt x="2846" y="2737"/>
                  <a:pt x="3237" y="2740"/>
                  <a:pt x="3672" y="2746"/>
                </a:cubicBezTo>
                <a:cubicBezTo>
                  <a:pt x="3728" y="2747"/>
                  <a:pt x="3776" y="2747"/>
                  <a:pt x="3832" y="2748"/>
                </a:cubicBezTo>
                <a:cubicBezTo>
                  <a:pt x="4834" y="2766"/>
                  <a:pt x="5906" y="2808"/>
                  <a:pt x="6471" y="2856"/>
                </a:cubicBezTo>
                <a:lnTo>
                  <a:pt x="6857" y="2856"/>
                </a:lnTo>
                <a:lnTo>
                  <a:pt x="6857" y="1428"/>
                </a:lnTo>
                <a:lnTo>
                  <a:pt x="6857" y="0"/>
                </a:lnTo>
                <a:lnTo>
                  <a:pt x="4341" y="0"/>
                </a:lnTo>
                <a:lnTo>
                  <a:pt x="1809" y="0"/>
                </a:lnTo>
                <a:close/>
                <a:moveTo>
                  <a:pt x="21522" y="1646"/>
                </a:moveTo>
                <a:cubicBezTo>
                  <a:pt x="21518" y="1644"/>
                  <a:pt x="21515" y="1650"/>
                  <a:pt x="21510" y="1661"/>
                </a:cubicBezTo>
                <a:cubicBezTo>
                  <a:pt x="21496" y="1700"/>
                  <a:pt x="21179" y="2504"/>
                  <a:pt x="20808" y="3450"/>
                </a:cubicBezTo>
                <a:cubicBezTo>
                  <a:pt x="20436" y="4396"/>
                  <a:pt x="20124" y="5212"/>
                  <a:pt x="20115" y="5264"/>
                </a:cubicBezTo>
                <a:cubicBezTo>
                  <a:pt x="20105" y="5316"/>
                  <a:pt x="20087" y="5336"/>
                  <a:pt x="20074" y="5309"/>
                </a:cubicBezTo>
                <a:cubicBezTo>
                  <a:pt x="20060" y="5280"/>
                  <a:pt x="19652" y="5538"/>
                  <a:pt x="19191" y="5842"/>
                </a:cubicBezTo>
                <a:lnTo>
                  <a:pt x="18821" y="6096"/>
                </a:lnTo>
                <a:cubicBezTo>
                  <a:pt x="18569" y="6268"/>
                  <a:pt x="18537" y="6290"/>
                  <a:pt x="18330" y="6432"/>
                </a:cubicBezTo>
                <a:cubicBezTo>
                  <a:pt x="17959" y="6694"/>
                  <a:pt x="17644" y="6924"/>
                  <a:pt x="17615" y="6977"/>
                </a:cubicBezTo>
                <a:cubicBezTo>
                  <a:pt x="17575" y="7047"/>
                  <a:pt x="17527" y="7085"/>
                  <a:pt x="17507" y="7060"/>
                </a:cubicBezTo>
                <a:cubicBezTo>
                  <a:pt x="17487" y="7034"/>
                  <a:pt x="17464" y="7053"/>
                  <a:pt x="17455" y="7102"/>
                </a:cubicBezTo>
                <a:cubicBezTo>
                  <a:pt x="17446" y="7152"/>
                  <a:pt x="17424" y="7173"/>
                  <a:pt x="17405" y="7149"/>
                </a:cubicBezTo>
                <a:cubicBezTo>
                  <a:pt x="17386" y="7125"/>
                  <a:pt x="16443" y="7889"/>
                  <a:pt x="15652" y="8557"/>
                </a:cubicBezTo>
                <a:cubicBezTo>
                  <a:pt x="15242" y="8922"/>
                  <a:pt x="14891" y="9243"/>
                  <a:pt x="14779" y="9366"/>
                </a:cubicBezTo>
                <a:lnTo>
                  <a:pt x="14779" y="12989"/>
                </a:lnTo>
                <a:cubicBezTo>
                  <a:pt x="14779" y="16648"/>
                  <a:pt x="14779" y="16663"/>
                  <a:pt x="14834" y="16711"/>
                </a:cubicBezTo>
                <a:cubicBezTo>
                  <a:pt x="14896" y="16766"/>
                  <a:pt x="14881" y="16904"/>
                  <a:pt x="14806" y="16971"/>
                </a:cubicBezTo>
                <a:cubicBezTo>
                  <a:pt x="14736" y="17033"/>
                  <a:pt x="14639" y="16791"/>
                  <a:pt x="14675" y="16643"/>
                </a:cubicBezTo>
                <a:cubicBezTo>
                  <a:pt x="14693" y="16568"/>
                  <a:pt x="14700" y="15393"/>
                  <a:pt x="14695" y="13014"/>
                </a:cubicBezTo>
                <a:lnTo>
                  <a:pt x="14688" y="9496"/>
                </a:lnTo>
                <a:lnTo>
                  <a:pt x="13817" y="10873"/>
                </a:lnTo>
                <a:cubicBezTo>
                  <a:pt x="13338" y="11630"/>
                  <a:pt x="12946" y="12268"/>
                  <a:pt x="12946" y="12292"/>
                </a:cubicBezTo>
                <a:cubicBezTo>
                  <a:pt x="12946" y="12316"/>
                  <a:pt x="13002" y="12467"/>
                  <a:pt x="13071" y="12626"/>
                </a:cubicBezTo>
                <a:cubicBezTo>
                  <a:pt x="13428" y="13449"/>
                  <a:pt x="13621" y="13978"/>
                  <a:pt x="13596" y="14065"/>
                </a:cubicBezTo>
                <a:cubicBezTo>
                  <a:pt x="13577" y="14128"/>
                  <a:pt x="13456" y="13881"/>
                  <a:pt x="13202" y="13263"/>
                </a:cubicBezTo>
                <a:cubicBezTo>
                  <a:pt x="13000" y="12771"/>
                  <a:pt x="12834" y="12382"/>
                  <a:pt x="12831" y="12397"/>
                </a:cubicBezTo>
                <a:cubicBezTo>
                  <a:pt x="12828" y="12412"/>
                  <a:pt x="12812" y="12535"/>
                  <a:pt x="12795" y="12671"/>
                </a:cubicBezTo>
                <a:cubicBezTo>
                  <a:pt x="12756" y="12973"/>
                  <a:pt x="12703" y="12893"/>
                  <a:pt x="12724" y="12565"/>
                </a:cubicBezTo>
                <a:lnTo>
                  <a:pt x="12739" y="12337"/>
                </a:lnTo>
                <a:cubicBezTo>
                  <a:pt x="12719" y="12341"/>
                  <a:pt x="12712" y="12339"/>
                  <a:pt x="12685" y="12346"/>
                </a:cubicBezTo>
                <a:lnTo>
                  <a:pt x="11613" y="12695"/>
                </a:lnTo>
                <a:cubicBezTo>
                  <a:pt x="11370" y="12774"/>
                  <a:pt x="11172" y="12848"/>
                  <a:pt x="10985" y="12917"/>
                </a:cubicBezTo>
                <a:cubicBezTo>
                  <a:pt x="10712" y="13022"/>
                  <a:pt x="10500" y="13109"/>
                  <a:pt x="10461" y="13146"/>
                </a:cubicBezTo>
                <a:cubicBezTo>
                  <a:pt x="10446" y="13199"/>
                  <a:pt x="10498" y="13390"/>
                  <a:pt x="10599" y="13659"/>
                </a:cubicBezTo>
                <a:cubicBezTo>
                  <a:pt x="11666" y="16492"/>
                  <a:pt x="12404" y="18554"/>
                  <a:pt x="12381" y="18634"/>
                </a:cubicBezTo>
                <a:cubicBezTo>
                  <a:pt x="12362" y="18698"/>
                  <a:pt x="12067" y="17952"/>
                  <a:pt x="11416" y="16197"/>
                </a:cubicBezTo>
                <a:cubicBezTo>
                  <a:pt x="10900" y="14807"/>
                  <a:pt x="10456" y="13610"/>
                  <a:pt x="10431" y="13536"/>
                </a:cubicBezTo>
                <a:cubicBezTo>
                  <a:pt x="10397" y="13439"/>
                  <a:pt x="10404" y="13515"/>
                  <a:pt x="10453" y="13812"/>
                </a:cubicBezTo>
                <a:cubicBezTo>
                  <a:pt x="10490" y="14037"/>
                  <a:pt x="10512" y="14262"/>
                  <a:pt x="10503" y="14312"/>
                </a:cubicBezTo>
                <a:cubicBezTo>
                  <a:pt x="10477" y="14454"/>
                  <a:pt x="10448" y="14347"/>
                  <a:pt x="10358" y="13796"/>
                </a:cubicBezTo>
                <a:lnTo>
                  <a:pt x="10281" y="13321"/>
                </a:lnTo>
                <a:cubicBezTo>
                  <a:pt x="10220" y="13392"/>
                  <a:pt x="10088" y="13571"/>
                  <a:pt x="9918" y="13807"/>
                </a:cubicBezTo>
                <a:lnTo>
                  <a:pt x="9014" y="15126"/>
                </a:lnTo>
                <a:cubicBezTo>
                  <a:pt x="8319" y="16137"/>
                  <a:pt x="7757" y="16998"/>
                  <a:pt x="7764" y="17038"/>
                </a:cubicBezTo>
                <a:cubicBezTo>
                  <a:pt x="7801" y="17240"/>
                  <a:pt x="7596" y="17304"/>
                  <a:pt x="7528" y="17112"/>
                </a:cubicBezTo>
                <a:cubicBezTo>
                  <a:pt x="7492" y="17012"/>
                  <a:pt x="5851" y="16610"/>
                  <a:pt x="5427" y="16598"/>
                </a:cubicBezTo>
                <a:lnTo>
                  <a:pt x="5287" y="16594"/>
                </a:lnTo>
                <a:lnTo>
                  <a:pt x="5372" y="16892"/>
                </a:lnTo>
                <a:cubicBezTo>
                  <a:pt x="5496" y="17327"/>
                  <a:pt x="5424" y="17410"/>
                  <a:pt x="5295" y="16982"/>
                </a:cubicBezTo>
                <a:lnTo>
                  <a:pt x="5193" y="16646"/>
                </a:lnTo>
                <a:lnTo>
                  <a:pt x="4050" y="16935"/>
                </a:lnTo>
                <a:cubicBezTo>
                  <a:pt x="3573" y="17056"/>
                  <a:pt x="3351" y="17120"/>
                  <a:pt x="3179" y="17168"/>
                </a:cubicBezTo>
                <a:cubicBezTo>
                  <a:pt x="3083" y="17201"/>
                  <a:pt x="3004" y="17229"/>
                  <a:pt x="2933" y="17258"/>
                </a:cubicBezTo>
                <a:cubicBezTo>
                  <a:pt x="2958" y="17280"/>
                  <a:pt x="3557" y="17613"/>
                  <a:pt x="4324" y="18031"/>
                </a:cubicBezTo>
                <a:cubicBezTo>
                  <a:pt x="5108" y="18458"/>
                  <a:pt x="5778" y="18830"/>
                  <a:pt x="5813" y="18856"/>
                </a:cubicBezTo>
                <a:lnTo>
                  <a:pt x="5878" y="18901"/>
                </a:lnTo>
                <a:lnTo>
                  <a:pt x="5805" y="18636"/>
                </a:lnTo>
                <a:cubicBezTo>
                  <a:pt x="5702" y="18264"/>
                  <a:pt x="5766" y="18157"/>
                  <a:pt x="5875" y="18517"/>
                </a:cubicBezTo>
                <a:cubicBezTo>
                  <a:pt x="5921" y="18668"/>
                  <a:pt x="5972" y="18791"/>
                  <a:pt x="5990" y="18791"/>
                </a:cubicBezTo>
                <a:cubicBezTo>
                  <a:pt x="6007" y="18791"/>
                  <a:pt x="6028" y="18843"/>
                  <a:pt x="6035" y="18910"/>
                </a:cubicBezTo>
                <a:cubicBezTo>
                  <a:pt x="6043" y="18976"/>
                  <a:pt x="6119" y="19082"/>
                  <a:pt x="6204" y="19143"/>
                </a:cubicBezTo>
                <a:cubicBezTo>
                  <a:pt x="6288" y="19204"/>
                  <a:pt x="6363" y="19287"/>
                  <a:pt x="6371" y="19329"/>
                </a:cubicBezTo>
                <a:cubicBezTo>
                  <a:pt x="6400" y="19489"/>
                  <a:pt x="6296" y="19506"/>
                  <a:pt x="6133" y="19367"/>
                </a:cubicBezTo>
                <a:cubicBezTo>
                  <a:pt x="6009" y="19261"/>
                  <a:pt x="5954" y="19248"/>
                  <a:pt x="5929" y="19318"/>
                </a:cubicBezTo>
                <a:cubicBezTo>
                  <a:pt x="5904" y="19389"/>
                  <a:pt x="5889" y="19382"/>
                  <a:pt x="5873" y="19291"/>
                </a:cubicBezTo>
                <a:cubicBezTo>
                  <a:pt x="5858" y="19204"/>
                  <a:pt x="5437" y="18940"/>
                  <a:pt x="4449" y="18399"/>
                </a:cubicBezTo>
                <a:cubicBezTo>
                  <a:pt x="3677" y="17976"/>
                  <a:pt x="3040" y="17647"/>
                  <a:pt x="3034" y="17668"/>
                </a:cubicBezTo>
                <a:cubicBezTo>
                  <a:pt x="3028" y="17689"/>
                  <a:pt x="3746" y="18543"/>
                  <a:pt x="4629" y="19564"/>
                </a:cubicBezTo>
                <a:cubicBezTo>
                  <a:pt x="5810" y="20929"/>
                  <a:pt x="6244" y="21397"/>
                  <a:pt x="6268" y="21329"/>
                </a:cubicBezTo>
                <a:cubicBezTo>
                  <a:pt x="6293" y="21260"/>
                  <a:pt x="6310" y="21284"/>
                  <a:pt x="6335" y="21418"/>
                </a:cubicBezTo>
                <a:lnTo>
                  <a:pt x="6368" y="21600"/>
                </a:lnTo>
                <a:lnTo>
                  <a:pt x="21600" y="21600"/>
                </a:lnTo>
                <a:lnTo>
                  <a:pt x="21600" y="11810"/>
                </a:lnTo>
                <a:cubicBezTo>
                  <a:pt x="21600" y="11697"/>
                  <a:pt x="21600" y="11640"/>
                  <a:pt x="21600" y="11530"/>
                </a:cubicBezTo>
                <a:cubicBezTo>
                  <a:pt x="21600" y="4022"/>
                  <a:pt x="21593" y="2025"/>
                  <a:pt x="21568" y="2042"/>
                </a:cubicBezTo>
                <a:cubicBezTo>
                  <a:pt x="21548" y="2056"/>
                  <a:pt x="21536" y="1971"/>
                  <a:pt x="21537" y="1827"/>
                </a:cubicBezTo>
                <a:cubicBezTo>
                  <a:pt x="21537" y="1715"/>
                  <a:pt x="21531" y="1651"/>
                  <a:pt x="21522" y="1646"/>
                </a:cubicBezTo>
                <a:close/>
                <a:moveTo>
                  <a:pt x="2564" y="17486"/>
                </a:moveTo>
                <a:lnTo>
                  <a:pt x="2757" y="18908"/>
                </a:lnTo>
                <a:cubicBezTo>
                  <a:pt x="2864" y="19688"/>
                  <a:pt x="2990" y="20613"/>
                  <a:pt x="3037" y="20963"/>
                </a:cubicBezTo>
                <a:lnTo>
                  <a:pt x="3123" y="21600"/>
                </a:lnTo>
                <a:lnTo>
                  <a:pt x="4617" y="21593"/>
                </a:lnTo>
                <a:lnTo>
                  <a:pt x="6111" y="21587"/>
                </a:lnTo>
                <a:lnTo>
                  <a:pt x="5477" y="20856"/>
                </a:lnTo>
                <a:cubicBezTo>
                  <a:pt x="5129" y="20454"/>
                  <a:pt x="4331" y="19532"/>
                  <a:pt x="3704" y="18807"/>
                </a:cubicBezTo>
                <a:lnTo>
                  <a:pt x="2564" y="17486"/>
                </a:lnTo>
                <a:close/>
                <a:moveTo>
                  <a:pt x="2468" y="17524"/>
                </a:moveTo>
                <a:cubicBezTo>
                  <a:pt x="2451" y="17544"/>
                  <a:pt x="2433" y="17568"/>
                  <a:pt x="2413" y="17596"/>
                </a:cubicBezTo>
                <a:lnTo>
                  <a:pt x="1305" y="19466"/>
                </a:lnTo>
                <a:lnTo>
                  <a:pt x="143" y="21423"/>
                </a:lnTo>
                <a:lnTo>
                  <a:pt x="1570" y="21423"/>
                </a:lnTo>
                <a:lnTo>
                  <a:pt x="2996" y="21423"/>
                </a:lnTo>
                <a:lnTo>
                  <a:pt x="2973" y="21228"/>
                </a:lnTo>
                <a:cubicBezTo>
                  <a:pt x="2960" y="21119"/>
                  <a:pt x="2841" y="20237"/>
                  <a:pt x="2708" y="19269"/>
                </a:cubicBezTo>
                <a:lnTo>
                  <a:pt x="2468" y="17524"/>
                </a:lnTo>
                <a:close/>
                <a:moveTo>
                  <a:pt x="16" y="21454"/>
                </a:moveTo>
                <a:cubicBezTo>
                  <a:pt x="7" y="21449"/>
                  <a:pt x="0" y="21467"/>
                  <a:pt x="0" y="21506"/>
                </a:cubicBezTo>
                <a:cubicBezTo>
                  <a:pt x="0" y="21557"/>
                  <a:pt x="11" y="21600"/>
                  <a:pt x="26" y="21600"/>
                </a:cubicBezTo>
                <a:cubicBezTo>
                  <a:pt x="40" y="21600"/>
                  <a:pt x="51" y="21583"/>
                  <a:pt x="51" y="21562"/>
                </a:cubicBezTo>
                <a:cubicBezTo>
                  <a:pt x="51" y="21541"/>
                  <a:pt x="40" y="21498"/>
                  <a:pt x="26" y="21468"/>
                </a:cubicBezTo>
                <a:cubicBezTo>
                  <a:pt x="22" y="21460"/>
                  <a:pt x="19" y="21456"/>
                  <a:pt x="16" y="21454"/>
                </a:cubicBezTo>
                <a:close/>
              </a:path>
            </a:pathLst>
          </a:custGeom>
          <a:ln w="12700">
            <a:miter lim="400000"/>
          </a:ln>
        </p:spPr>
      </p:pic>
      <p:pic>
        <p:nvPicPr>
          <p:cNvPr id="5" name="Ajay.jpg" descr="Ajay.jpg">
            <a:extLst>
              <a:ext uri="{FF2B5EF4-FFF2-40B4-BE49-F238E27FC236}">
                <a16:creationId xmlns:a16="http://schemas.microsoft.com/office/drawing/2014/main" id="{36B02453-F88C-784E-9E0E-358BE7D66340}"/>
              </a:ext>
            </a:extLst>
          </p:cNvPr>
          <p:cNvPicPr>
            <a:picLocks noChangeAspect="1"/>
          </p:cNvPicPr>
          <p:nvPr/>
        </p:nvPicPr>
        <p:blipFill>
          <a:blip r:embed="rId3"/>
          <a:stretch>
            <a:fillRect/>
          </a:stretch>
        </p:blipFill>
        <p:spPr>
          <a:xfrm>
            <a:off x="494371" y="2316659"/>
            <a:ext cx="3031694" cy="3031694"/>
          </a:xfrm>
          <a:prstGeom prst="rect">
            <a:avLst/>
          </a:prstGeom>
          <a:ln w="12700">
            <a:miter lim="400000"/>
          </a:ln>
        </p:spPr>
      </p:pic>
      <p:pic>
        <p:nvPicPr>
          <p:cNvPr id="6" name="Alex.png" descr="Alex.png">
            <a:extLst>
              <a:ext uri="{FF2B5EF4-FFF2-40B4-BE49-F238E27FC236}">
                <a16:creationId xmlns:a16="http://schemas.microsoft.com/office/drawing/2014/main" id="{C3D86928-E7ED-3948-965B-D1EDD8CA98A4}"/>
              </a:ext>
            </a:extLst>
          </p:cNvPr>
          <p:cNvPicPr>
            <a:picLocks noChangeAspect="1"/>
          </p:cNvPicPr>
          <p:nvPr/>
        </p:nvPicPr>
        <p:blipFill>
          <a:blip r:embed="rId4"/>
          <a:stretch>
            <a:fillRect/>
          </a:stretch>
        </p:blipFill>
        <p:spPr>
          <a:xfrm>
            <a:off x="5182885" y="2133600"/>
            <a:ext cx="3214752" cy="3214753"/>
          </a:xfrm>
          <a:prstGeom prst="rect">
            <a:avLst/>
          </a:prstGeom>
          <a:ln w="12700">
            <a:miter lim="400000"/>
          </a:ln>
        </p:spPr>
      </p:pic>
      <p:pic>
        <p:nvPicPr>
          <p:cNvPr id="7" name="Screenshot 2018-08-13 14.14.08.png" descr="Screenshot 2018-08-13 14.14.08.png">
            <a:extLst>
              <a:ext uri="{FF2B5EF4-FFF2-40B4-BE49-F238E27FC236}">
                <a16:creationId xmlns:a16="http://schemas.microsoft.com/office/drawing/2014/main" id="{44F54664-DD43-8047-A4ED-0D0E59F21667}"/>
              </a:ext>
            </a:extLst>
          </p:cNvPr>
          <p:cNvPicPr>
            <a:picLocks noChangeAspect="1"/>
          </p:cNvPicPr>
          <p:nvPr/>
        </p:nvPicPr>
        <p:blipFill>
          <a:blip r:embed="rId5"/>
          <a:srcRect l="1686" t="10758" r="1690" b="26653"/>
          <a:stretch>
            <a:fillRect/>
          </a:stretch>
        </p:blipFill>
        <p:spPr>
          <a:xfrm>
            <a:off x="486897" y="5581919"/>
            <a:ext cx="2554450" cy="475559"/>
          </a:xfrm>
          <a:custGeom>
            <a:avLst/>
            <a:gdLst/>
            <a:ahLst/>
            <a:cxnLst>
              <a:cxn ang="0">
                <a:pos x="wd2" y="hd2"/>
              </a:cxn>
              <a:cxn ang="5400000">
                <a:pos x="wd2" y="hd2"/>
              </a:cxn>
              <a:cxn ang="10800000">
                <a:pos x="wd2" y="hd2"/>
              </a:cxn>
              <a:cxn ang="16200000">
                <a:pos x="wd2" y="hd2"/>
              </a:cxn>
            </a:cxnLst>
            <a:rect l="0" t="0" r="r" b="b"/>
            <a:pathLst>
              <a:path w="21600" h="21500" extrusionOk="0">
                <a:moveTo>
                  <a:pt x="17431" y="15"/>
                </a:moveTo>
                <a:cubicBezTo>
                  <a:pt x="17384" y="53"/>
                  <a:pt x="17341" y="168"/>
                  <a:pt x="17303" y="368"/>
                </a:cubicBezTo>
                <a:cubicBezTo>
                  <a:pt x="17234" y="736"/>
                  <a:pt x="17213" y="2096"/>
                  <a:pt x="17272" y="2412"/>
                </a:cubicBezTo>
                <a:cubicBezTo>
                  <a:pt x="17332" y="2728"/>
                  <a:pt x="17588" y="2628"/>
                  <a:pt x="17657" y="2261"/>
                </a:cubicBezTo>
                <a:cubicBezTo>
                  <a:pt x="17693" y="2072"/>
                  <a:pt x="17723" y="1645"/>
                  <a:pt x="17723" y="1314"/>
                </a:cubicBezTo>
                <a:cubicBezTo>
                  <a:pt x="17723" y="457"/>
                  <a:pt x="17570" y="-100"/>
                  <a:pt x="17431" y="15"/>
                </a:cubicBezTo>
                <a:close/>
                <a:moveTo>
                  <a:pt x="14115" y="78"/>
                </a:moveTo>
                <a:cubicBezTo>
                  <a:pt x="14073" y="95"/>
                  <a:pt x="14035" y="151"/>
                  <a:pt x="14011" y="230"/>
                </a:cubicBezTo>
                <a:cubicBezTo>
                  <a:pt x="13901" y="599"/>
                  <a:pt x="13872" y="1649"/>
                  <a:pt x="13957" y="2198"/>
                </a:cubicBezTo>
                <a:cubicBezTo>
                  <a:pt x="13997" y="2453"/>
                  <a:pt x="14089" y="2602"/>
                  <a:pt x="14188" y="2551"/>
                </a:cubicBezTo>
                <a:cubicBezTo>
                  <a:pt x="14338" y="2473"/>
                  <a:pt x="14358" y="2346"/>
                  <a:pt x="14372" y="1390"/>
                </a:cubicBezTo>
                <a:cubicBezTo>
                  <a:pt x="14387" y="440"/>
                  <a:pt x="14373" y="315"/>
                  <a:pt x="14243" y="141"/>
                </a:cubicBezTo>
                <a:cubicBezTo>
                  <a:pt x="14202" y="88"/>
                  <a:pt x="14157" y="62"/>
                  <a:pt x="14115" y="78"/>
                </a:cubicBezTo>
                <a:close/>
                <a:moveTo>
                  <a:pt x="7327" y="431"/>
                </a:moveTo>
                <a:lnTo>
                  <a:pt x="7138" y="545"/>
                </a:lnTo>
                <a:lnTo>
                  <a:pt x="6949" y="658"/>
                </a:lnTo>
                <a:lnTo>
                  <a:pt x="6949" y="8506"/>
                </a:lnTo>
                <a:lnTo>
                  <a:pt x="6949" y="16340"/>
                </a:lnTo>
                <a:lnTo>
                  <a:pt x="7138" y="16340"/>
                </a:lnTo>
                <a:lnTo>
                  <a:pt x="7327" y="16340"/>
                </a:lnTo>
                <a:lnTo>
                  <a:pt x="7327" y="8379"/>
                </a:lnTo>
                <a:lnTo>
                  <a:pt x="7327" y="431"/>
                </a:lnTo>
                <a:close/>
                <a:moveTo>
                  <a:pt x="2964" y="595"/>
                </a:moveTo>
                <a:lnTo>
                  <a:pt x="1602" y="608"/>
                </a:lnTo>
                <a:cubicBezTo>
                  <a:pt x="854" y="610"/>
                  <a:pt x="215" y="704"/>
                  <a:pt x="179" y="822"/>
                </a:cubicBezTo>
                <a:cubicBezTo>
                  <a:pt x="24" y="1346"/>
                  <a:pt x="0" y="2829"/>
                  <a:pt x="0" y="12063"/>
                </a:cubicBezTo>
                <a:cubicBezTo>
                  <a:pt x="0" y="17249"/>
                  <a:pt x="17" y="21500"/>
                  <a:pt x="38" y="21500"/>
                </a:cubicBezTo>
                <a:cubicBezTo>
                  <a:pt x="58" y="21500"/>
                  <a:pt x="277" y="20331"/>
                  <a:pt x="526" y="18914"/>
                </a:cubicBezTo>
                <a:lnTo>
                  <a:pt x="979" y="16340"/>
                </a:lnTo>
                <a:lnTo>
                  <a:pt x="1862" y="16340"/>
                </a:lnTo>
                <a:cubicBezTo>
                  <a:pt x="2674" y="16340"/>
                  <a:pt x="2756" y="16298"/>
                  <a:pt x="2855" y="15772"/>
                </a:cubicBezTo>
                <a:cubicBezTo>
                  <a:pt x="2957" y="15230"/>
                  <a:pt x="2964" y="14818"/>
                  <a:pt x="2964" y="7900"/>
                </a:cubicBezTo>
                <a:lnTo>
                  <a:pt x="2964" y="595"/>
                </a:lnTo>
                <a:close/>
                <a:moveTo>
                  <a:pt x="4471" y="595"/>
                </a:moveTo>
                <a:lnTo>
                  <a:pt x="4471" y="8468"/>
                </a:lnTo>
                <a:lnTo>
                  <a:pt x="4471" y="16340"/>
                </a:lnTo>
                <a:lnTo>
                  <a:pt x="4684" y="16340"/>
                </a:lnTo>
                <a:lnTo>
                  <a:pt x="4899" y="16340"/>
                </a:lnTo>
                <a:lnTo>
                  <a:pt x="4913" y="13552"/>
                </a:lnTo>
                <a:lnTo>
                  <a:pt x="4929" y="10764"/>
                </a:lnTo>
                <a:lnTo>
                  <a:pt x="5361" y="10587"/>
                </a:lnTo>
                <a:cubicBezTo>
                  <a:pt x="5815" y="10408"/>
                  <a:pt x="6037" y="9969"/>
                  <a:pt x="6232" y="8859"/>
                </a:cubicBezTo>
                <a:cubicBezTo>
                  <a:pt x="6614" y="6676"/>
                  <a:pt x="6496" y="2709"/>
                  <a:pt x="6005" y="1251"/>
                </a:cubicBezTo>
                <a:cubicBezTo>
                  <a:pt x="5815" y="686"/>
                  <a:pt x="5712" y="612"/>
                  <a:pt x="5130" y="608"/>
                </a:cubicBezTo>
                <a:lnTo>
                  <a:pt x="4471" y="595"/>
                </a:lnTo>
                <a:close/>
                <a:moveTo>
                  <a:pt x="12438" y="1453"/>
                </a:moveTo>
                <a:lnTo>
                  <a:pt x="12454" y="8178"/>
                </a:lnTo>
                <a:cubicBezTo>
                  <a:pt x="12472" y="15601"/>
                  <a:pt x="12470" y="15526"/>
                  <a:pt x="12836" y="16252"/>
                </a:cubicBezTo>
                <a:cubicBezTo>
                  <a:pt x="12932" y="16440"/>
                  <a:pt x="13094" y="16573"/>
                  <a:pt x="13197" y="16542"/>
                </a:cubicBezTo>
                <a:cubicBezTo>
                  <a:pt x="13368" y="16491"/>
                  <a:pt x="13387" y="16400"/>
                  <a:pt x="13403" y="15558"/>
                </a:cubicBezTo>
                <a:cubicBezTo>
                  <a:pt x="13419" y="14652"/>
                  <a:pt x="13414" y="14624"/>
                  <a:pt x="13209" y="14624"/>
                </a:cubicBezTo>
                <a:cubicBezTo>
                  <a:pt x="12854" y="14624"/>
                  <a:pt x="12814" y="14139"/>
                  <a:pt x="12832" y="10007"/>
                </a:cubicBezTo>
                <a:lnTo>
                  <a:pt x="12848" y="6462"/>
                </a:lnTo>
                <a:lnTo>
                  <a:pt x="13131" y="6386"/>
                </a:lnTo>
                <a:cubicBezTo>
                  <a:pt x="13404" y="6303"/>
                  <a:pt x="13412" y="6263"/>
                  <a:pt x="13412" y="5465"/>
                </a:cubicBezTo>
                <a:cubicBezTo>
                  <a:pt x="13412" y="4667"/>
                  <a:pt x="13404" y="4627"/>
                  <a:pt x="13131" y="4544"/>
                </a:cubicBezTo>
                <a:lnTo>
                  <a:pt x="12848" y="4468"/>
                </a:lnTo>
                <a:lnTo>
                  <a:pt x="12832" y="2955"/>
                </a:lnTo>
                <a:lnTo>
                  <a:pt x="12815" y="1453"/>
                </a:lnTo>
                <a:lnTo>
                  <a:pt x="12626" y="1453"/>
                </a:lnTo>
                <a:lnTo>
                  <a:pt x="12438" y="1453"/>
                </a:lnTo>
                <a:close/>
                <a:moveTo>
                  <a:pt x="18207" y="1453"/>
                </a:moveTo>
                <a:lnTo>
                  <a:pt x="18207" y="7774"/>
                </a:lnTo>
                <a:cubicBezTo>
                  <a:pt x="18207" y="12872"/>
                  <a:pt x="18223" y="14245"/>
                  <a:pt x="18289" y="14927"/>
                </a:cubicBezTo>
                <a:cubicBezTo>
                  <a:pt x="18335" y="15392"/>
                  <a:pt x="18377" y="15770"/>
                  <a:pt x="18384" y="15772"/>
                </a:cubicBezTo>
                <a:cubicBezTo>
                  <a:pt x="18390" y="15775"/>
                  <a:pt x="18492" y="15971"/>
                  <a:pt x="18610" y="16201"/>
                </a:cubicBezTo>
                <a:cubicBezTo>
                  <a:pt x="18729" y="16432"/>
                  <a:pt x="18899" y="16591"/>
                  <a:pt x="18988" y="16555"/>
                </a:cubicBezTo>
                <a:cubicBezTo>
                  <a:pt x="19128" y="16498"/>
                  <a:pt x="19153" y="16363"/>
                  <a:pt x="19167" y="15558"/>
                </a:cubicBezTo>
                <a:cubicBezTo>
                  <a:pt x="19183" y="14666"/>
                  <a:pt x="19177" y="14624"/>
                  <a:pt x="18993" y="14624"/>
                </a:cubicBezTo>
                <a:cubicBezTo>
                  <a:pt x="18872" y="14624"/>
                  <a:pt x="18760" y="14411"/>
                  <a:pt x="18691" y="14044"/>
                </a:cubicBezTo>
                <a:cubicBezTo>
                  <a:pt x="18591" y="13513"/>
                  <a:pt x="18582" y="13163"/>
                  <a:pt x="18596" y="9969"/>
                </a:cubicBezTo>
                <a:lnTo>
                  <a:pt x="18610" y="6462"/>
                </a:lnTo>
                <a:lnTo>
                  <a:pt x="18894" y="6386"/>
                </a:lnTo>
                <a:cubicBezTo>
                  <a:pt x="19166" y="6303"/>
                  <a:pt x="19177" y="6263"/>
                  <a:pt x="19177" y="5465"/>
                </a:cubicBezTo>
                <a:cubicBezTo>
                  <a:pt x="19177" y="4667"/>
                  <a:pt x="19166" y="4627"/>
                  <a:pt x="18894" y="4544"/>
                </a:cubicBezTo>
                <a:lnTo>
                  <a:pt x="18610" y="4468"/>
                </a:lnTo>
                <a:lnTo>
                  <a:pt x="18594" y="2955"/>
                </a:lnTo>
                <a:lnTo>
                  <a:pt x="18580" y="1453"/>
                </a:lnTo>
                <a:lnTo>
                  <a:pt x="18393" y="1453"/>
                </a:lnTo>
                <a:lnTo>
                  <a:pt x="18207" y="1453"/>
                </a:lnTo>
                <a:close/>
                <a:moveTo>
                  <a:pt x="8941" y="4342"/>
                </a:moveTo>
                <a:cubicBezTo>
                  <a:pt x="8548" y="4263"/>
                  <a:pt x="8134" y="5446"/>
                  <a:pt x="7935" y="7446"/>
                </a:cubicBezTo>
                <a:cubicBezTo>
                  <a:pt x="7598" y="10839"/>
                  <a:pt x="7932" y="15262"/>
                  <a:pt x="8606" y="16340"/>
                </a:cubicBezTo>
                <a:cubicBezTo>
                  <a:pt x="8849" y="16730"/>
                  <a:pt x="9065" y="16651"/>
                  <a:pt x="9309" y="16063"/>
                </a:cubicBezTo>
                <a:cubicBezTo>
                  <a:pt x="9506" y="15587"/>
                  <a:pt x="9545" y="15565"/>
                  <a:pt x="9571" y="15924"/>
                </a:cubicBezTo>
                <a:cubicBezTo>
                  <a:pt x="9589" y="16180"/>
                  <a:pt x="9672" y="16340"/>
                  <a:pt x="9783" y="16340"/>
                </a:cubicBezTo>
                <a:lnTo>
                  <a:pt x="9965" y="16340"/>
                </a:lnTo>
                <a:lnTo>
                  <a:pt x="9965" y="10474"/>
                </a:lnTo>
                <a:lnTo>
                  <a:pt x="9965" y="4607"/>
                </a:lnTo>
                <a:lnTo>
                  <a:pt x="9783" y="4607"/>
                </a:lnTo>
                <a:cubicBezTo>
                  <a:pt x="9670" y="4607"/>
                  <a:pt x="9587" y="4771"/>
                  <a:pt x="9568" y="5036"/>
                </a:cubicBezTo>
                <a:cubicBezTo>
                  <a:pt x="9542" y="5403"/>
                  <a:pt x="9506" y="5381"/>
                  <a:pt x="9318" y="4860"/>
                </a:cubicBezTo>
                <a:cubicBezTo>
                  <a:pt x="9201" y="4536"/>
                  <a:pt x="9071" y="4369"/>
                  <a:pt x="8941" y="4342"/>
                </a:cubicBezTo>
                <a:close/>
                <a:moveTo>
                  <a:pt x="11192" y="4355"/>
                </a:moveTo>
                <a:cubicBezTo>
                  <a:pt x="10770" y="4251"/>
                  <a:pt x="10451" y="5500"/>
                  <a:pt x="10451" y="7610"/>
                </a:cubicBezTo>
                <a:cubicBezTo>
                  <a:pt x="10451" y="9585"/>
                  <a:pt x="10623" y="10417"/>
                  <a:pt x="11194" y="11193"/>
                </a:cubicBezTo>
                <a:cubicBezTo>
                  <a:pt x="11322" y="11366"/>
                  <a:pt x="11474" y="11757"/>
                  <a:pt x="11531" y="12063"/>
                </a:cubicBezTo>
                <a:cubicBezTo>
                  <a:pt x="11889" y="13961"/>
                  <a:pt x="11218" y="15583"/>
                  <a:pt x="10760" y="13930"/>
                </a:cubicBezTo>
                <a:lnTo>
                  <a:pt x="10569" y="13249"/>
                </a:lnTo>
                <a:lnTo>
                  <a:pt x="10441" y="13956"/>
                </a:lnTo>
                <a:lnTo>
                  <a:pt x="10316" y="14662"/>
                </a:lnTo>
                <a:lnTo>
                  <a:pt x="10451" y="15217"/>
                </a:lnTo>
                <a:cubicBezTo>
                  <a:pt x="10524" y="15522"/>
                  <a:pt x="10695" y="15956"/>
                  <a:pt x="10828" y="16189"/>
                </a:cubicBezTo>
                <a:cubicBezTo>
                  <a:pt x="11262" y="16946"/>
                  <a:pt x="11788" y="16207"/>
                  <a:pt x="11947" y="14612"/>
                </a:cubicBezTo>
                <a:cubicBezTo>
                  <a:pt x="11987" y="14206"/>
                  <a:pt x="12008" y="13372"/>
                  <a:pt x="11994" y="12631"/>
                </a:cubicBezTo>
                <a:cubicBezTo>
                  <a:pt x="11963" y="10977"/>
                  <a:pt x="11807" y="10251"/>
                  <a:pt x="11310" y="9464"/>
                </a:cubicBezTo>
                <a:cubicBezTo>
                  <a:pt x="11017" y="9002"/>
                  <a:pt x="10915" y="8701"/>
                  <a:pt x="10868" y="8152"/>
                </a:cubicBezTo>
                <a:cubicBezTo>
                  <a:pt x="10817" y="7554"/>
                  <a:pt x="10826" y="7352"/>
                  <a:pt x="10918" y="6866"/>
                </a:cubicBezTo>
                <a:cubicBezTo>
                  <a:pt x="11057" y="6127"/>
                  <a:pt x="11316" y="6094"/>
                  <a:pt x="11555" y="6777"/>
                </a:cubicBezTo>
                <a:cubicBezTo>
                  <a:pt x="11739" y="7303"/>
                  <a:pt x="11743" y="7293"/>
                  <a:pt x="11822" y="6739"/>
                </a:cubicBezTo>
                <a:cubicBezTo>
                  <a:pt x="11949" y="5842"/>
                  <a:pt x="11923" y="5569"/>
                  <a:pt x="11640" y="4923"/>
                </a:cubicBezTo>
                <a:cubicBezTo>
                  <a:pt x="11485" y="4569"/>
                  <a:pt x="11332" y="4389"/>
                  <a:pt x="11192" y="4355"/>
                </a:cubicBezTo>
                <a:close/>
                <a:moveTo>
                  <a:pt x="16060" y="4393"/>
                </a:moveTo>
                <a:cubicBezTo>
                  <a:pt x="15797" y="4266"/>
                  <a:pt x="15691" y="4365"/>
                  <a:pt x="15446" y="4960"/>
                </a:cubicBezTo>
                <a:cubicBezTo>
                  <a:pt x="15107" y="5784"/>
                  <a:pt x="14906" y="7039"/>
                  <a:pt x="14814" y="8884"/>
                </a:cubicBezTo>
                <a:cubicBezTo>
                  <a:pt x="14651" y="12139"/>
                  <a:pt x="15030" y="15590"/>
                  <a:pt x="15635" y="16353"/>
                </a:cubicBezTo>
                <a:cubicBezTo>
                  <a:pt x="16004" y="16818"/>
                  <a:pt x="16352" y="16488"/>
                  <a:pt x="16673" y="15369"/>
                </a:cubicBezTo>
                <a:lnTo>
                  <a:pt x="16808" y="14889"/>
                </a:lnTo>
                <a:lnTo>
                  <a:pt x="16694" y="14069"/>
                </a:lnTo>
                <a:lnTo>
                  <a:pt x="16579" y="13249"/>
                </a:lnTo>
                <a:lnTo>
                  <a:pt x="16390" y="13943"/>
                </a:lnTo>
                <a:cubicBezTo>
                  <a:pt x="15896" y="15723"/>
                  <a:pt x="15192" y="13723"/>
                  <a:pt x="15191" y="10537"/>
                </a:cubicBezTo>
                <a:cubicBezTo>
                  <a:pt x="15191" y="9191"/>
                  <a:pt x="15298" y="8046"/>
                  <a:pt x="15517" y="7067"/>
                </a:cubicBezTo>
                <a:cubicBezTo>
                  <a:pt x="15731" y="6110"/>
                  <a:pt x="16101" y="6049"/>
                  <a:pt x="16369" y="6916"/>
                </a:cubicBezTo>
                <a:lnTo>
                  <a:pt x="16550" y="7496"/>
                </a:lnTo>
                <a:lnTo>
                  <a:pt x="16638" y="6840"/>
                </a:lnTo>
                <a:cubicBezTo>
                  <a:pt x="16686" y="6477"/>
                  <a:pt x="16725" y="6055"/>
                  <a:pt x="16725" y="5907"/>
                </a:cubicBezTo>
                <a:cubicBezTo>
                  <a:pt x="16725" y="5359"/>
                  <a:pt x="16367" y="4541"/>
                  <a:pt x="16060" y="4393"/>
                </a:cubicBezTo>
                <a:close/>
                <a:moveTo>
                  <a:pt x="13952" y="4607"/>
                </a:moveTo>
                <a:lnTo>
                  <a:pt x="13952" y="10474"/>
                </a:lnTo>
                <a:lnTo>
                  <a:pt x="13952" y="16340"/>
                </a:lnTo>
                <a:lnTo>
                  <a:pt x="14141" y="16340"/>
                </a:lnTo>
                <a:lnTo>
                  <a:pt x="14328" y="16340"/>
                </a:lnTo>
                <a:lnTo>
                  <a:pt x="14328" y="10474"/>
                </a:lnTo>
                <a:lnTo>
                  <a:pt x="14328" y="4607"/>
                </a:lnTo>
                <a:lnTo>
                  <a:pt x="14141" y="4607"/>
                </a:lnTo>
                <a:lnTo>
                  <a:pt x="13952" y="4607"/>
                </a:lnTo>
                <a:close/>
                <a:moveTo>
                  <a:pt x="17291" y="4607"/>
                </a:moveTo>
                <a:lnTo>
                  <a:pt x="17291" y="10474"/>
                </a:lnTo>
                <a:lnTo>
                  <a:pt x="17291" y="16340"/>
                </a:lnTo>
                <a:lnTo>
                  <a:pt x="17480" y="16340"/>
                </a:lnTo>
                <a:lnTo>
                  <a:pt x="17669" y="16340"/>
                </a:lnTo>
                <a:lnTo>
                  <a:pt x="17669" y="10474"/>
                </a:lnTo>
                <a:lnTo>
                  <a:pt x="17669" y="4607"/>
                </a:lnTo>
                <a:lnTo>
                  <a:pt x="17480" y="4607"/>
                </a:lnTo>
                <a:lnTo>
                  <a:pt x="17291" y="4607"/>
                </a:lnTo>
                <a:close/>
                <a:moveTo>
                  <a:pt x="19500" y="4607"/>
                </a:moveTo>
                <a:lnTo>
                  <a:pt x="19630" y="6399"/>
                </a:lnTo>
                <a:cubicBezTo>
                  <a:pt x="19700" y="7383"/>
                  <a:pt x="19891" y="9998"/>
                  <a:pt x="20052" y="12215"/>
                </a:cubicBezTo>
                <a:lnTo>
                  <a:pt x="20345" y="16252"/>
                </a:lnTo>
                <a:lnTo>
                  <a:pt x="20191" y="18371"/>
                </a:lnTo>
                <a:cubicBezTo>
                  <a:pt x="20107" y="19539"/>
                  <a:pt x="20024" y="20720"/>
                  <a:pt x="20007" y="20995"/>
                </a:cubicBezTo>
                <a:cubicBezTo>
                  <a:pt x="19982" y="21413"/>
                  <a:pt x="20013" y="21491"/>
                  <a:pt x="20184" y="21487"/>
                </a:cubicBezTo>
                <a:lnTo>
                  <a:pt x="20390" y="21487"/>
                </a:lnTo>
                <a:lnTo>
                  <a:pt x="20873" y="14713"/>
                </a:lnTo>
                <a:cubicBezTo>
                  <a:pt x="21140" y="10990"/>
                  <a:pt x="21413" y="7192"/>
                  <a:pt x="21480" y="6273"/>
                </a:cubicBezTo>
                <a:lnTo>
                  <a:pt x="21600" y="4607"/>
                </a:lnTo>
                <a:lnTo>
                  <a:pt x="21392" y="4607"/>
                </a:lnTo>
                <a:lnTo>
                  <a:pt x="21187" y="4607"/>
                </a:lnTo>
                <a:lnTo>
                  <a:pt x="20892" y="8682"/>
                </a:lnTo>
                <a:cubicBezTo>
                  <a:pt x="20731" y="10926"/>
                  <a:pt x="20576" y="12759"/>
                  <a:pt x="20548" y="12757"/>
                </a:cubicBezTo>
                <a:cubicBezTo>
                  <a:pt x="20519" y="12755"/>
                  <a:pt x="20365" y="10923"/>
                  <a:pt x="20205" y="8682"/>
                </a:cubicBezTo>
                <a:lnTo>
                  <a:pt x="19915" y="4607"/>
                </a:lnTo>
                <a:lnTo>
                  <a:pt x="19708" y="4607"/>
                </a:lnTo>
                <a:lnTo>
                  <a:pt x="19500" y="4607"/>
                </a:lnTo>
                <a:close/>
              </a:path>
            </a:pathLst>
          </a:custGeom>
          <a:ln w="12700">
            <a:miter lim="400000"/>
          </a:ln>
        </p:spPr>
      </p:pic>
    </p:spTree>
    <p:extLst>
      <p:ext uri="{BB962C8B-B14F-4D97-AF65-F5344CB8AC3E}">
        <p14:creationId xmlns:p14="http://schemas.microsoft.com/office/powerpoint/2010/main" val="1235875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Monolingual Word </a:t>
            </a:r>
            <a:r>
              <a:rPr lang="en-US" dirty="0" err="1"/>
              <a:t>Embeddings</a:t>
            </a:r>
            <a:endParaRPr lang="en-US" dirty="0"/>
          </a:p>
        </p:txBody>
      </p:sp>
      <p:grpSp>
        <p:nvGrpSpPr>
          <p:cNvPr id="31" name="Group 30"/>
          <p:cNvGrpSpPr/>
          <p:nvPr/>
        </p:nvGrpSpPr>
        <p:grpSpPr>
          <a:xfrm>
            <a:off x="1616149" y="2596182"/>
            <a:ext cx="2158410" cy="2052095"/>
            <a:chOff x="1616149" y="1738931"/>
            <a:chExt cx="2158410" cy="2052095"/>
          </a:xfrm>
        </p:grpSpPr>
        <p:cxnSp>
          <p:nvCxnSpPr>
            <p:cNvPr id="4" name="Straight Connector 3"/>
            <p:cNvCxnSpPr/>
            <p:nvPr/>
          </p:nvCxnSpPr>
          <p:spPr>
            <a:xfrm>
              <a:off x="1626782" y="3259396"/>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2477386" y="3578373"/>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1616149" y="3036110"/>
              <a:ext cx="1286540" cy="212653"/>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2892056" y="3036112"/>
              <a:ext cx="861237" cy="53163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1637415" y="1962217"/>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flipH="1">
              <a:off x="2488019" y="2281194"/>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H="1">
              <a:off x="1626782" y="1738931"/>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a:off x="2902689" y="1738933"/>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flipV="1">
              <a:off x="3753293" y="2281195"/>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flipV="1">
              <a:off x="2477386" y="2504479"/>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flipV="1">
              <a:off x="1621465" y="1962216"/>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flipV="1">
              <a:off x="2876107" y="1744246"/>
              <a:ext cx="21266" cy="1286547"/>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grpSp>
      <p:sp>
        <p:nvSpPr>
          <p:cNvPr id="45" name="Triangle 44"/>
          <p:cNvSpPr/>
          <p:nvPr/>
        </p:nvSpPr>
        <p:spPr>
          <a:xfrm>
            <a:off x="2684724" y="4093464"/>
            <a:ext cx="170120" cy="173736"/>
          </a:xfrm>
          <a:prstGeom prst="triangl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6" name="Oval 45"/>
          <p:cNvSpPr/>
          <p:nvPr/>
        </p:nvSpPr>
        <p:spPr>
          <a:xfrm>
            <a:off x="1942039" y="3750238"/>
            <a:ext cx="98351" cy="100584"/>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7" name="Regular Pentagon 46"/>
          <p:cNvSpPr/>
          <p:nvPr/>
        </p:nvSpPr>
        <p:spPr>
          <a:xfrm>
            <a:off x="3334371" y="3291840"/>
            <a:ext cx="133971" cy="137160"/>
          </a:xfrm>
          <a:prstGeom prst="pentag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9" name="7-Point Star 48"/>
          <p:cNvSpPr/>
          <p:nvPr/>
        </p:nvSpPr>
        <p:spPr>
          <a:xfrm>
            <a:off x="1879305" y="3505200"/>
            <a:ext cx="127591" cy="128016"/>
          </a:xfrm>
          <a:prstGeom prst="star7">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53" name="Moon 52"/>
          <p:cNvSpPr/>
          <p:nvPr/>
        </p:nvSpPr>
        <p:spPr>
          <a:xfrm>
            <a:off x="3203058" y="3398520"/>
            <a:ext cx="85060" cy="182880"/>
          </a:xfrm>
          <a:prstGeom prst="mo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cxnSp>
        <p:nvCxnSpPr>
          <p:cNvPr id="55" name="Straight Arrow Connector 54"/>
          <p:cNvCxnSpPr/>
          <p:nvPr/>
        </p:nvCxnSpPr>
        <p:spPr>
          <a:xfrm flipV="1">
            <a:off x="902441" y="3577202"/>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7" name="Straight Arrow Connector 56"/>
          <p:cNvCxnSpPr/>
          <p:nvPr/>
        </p:nvCxnSpPr>
        <p:spPr>
          <a:xfrm flipV="1">
            <a:off x="975808" y="3772495"/>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9" name="Straight Arrow Connector 58"/>
          <p:cNvCxnSpPr/>
          <p:nvPr/>
        </p:nvCxnSpPr>
        <p:spPr>
          <a:xfrm flipV="1">
            <a:off x="2495994" y="4270820"/>
            <a:ext cx="273790" cy="78623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62" name="TextBox 61"/>
          <p:cNvSpPr txBox="1"/>
          <p:nvPr/>
        </p:nvSpPr>
        <p:spPr>
          <a:xfrm>
            <a:off x="537009" y="4262105"/>
            <a:ext cx="377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cat</a:t>
            </a:r>
          </a:p>
        </p:txBody>
      </p:sp>
      <p:sp>
        <p:nvSpPr>
          <p:cNvPr id="63" name="TextBox 62"/>
          <p:cNvSpPr txBox="1"/>
          <p:nvPr/>
        </p:nvSpPr>
        <p:spPr>
          <a:xfrm>
            <a:off x="694669" y="4541949"/>
            <a:ext cx="44499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dog</a:t>
            </a:r>
          </a:p>
        </p:txBody>
      </p:sp>
      <p:sp>
        <p:nvSpPr>
          <p:cNvPr id="64" name="TextBox 63"/>
          <p:cNvSpPr txBox="1"/>
          <p:nvPr/>
        </p:nvSpPr>
        <p:spPr>
          <a:xfrm>
            <a:off x="1871629" y="4983722"/>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Baltimore</a:t>
            </a:r>
          </a:p>
        </p:txBody>
      </p:sp>
      <p:cxnSp>
        <p:nvCxnSpPr>
          <p:cNvPr id="68" name="Straight Arrow Connector 67"/>
          <p:cNvCxnSpPr/>
          <p:nvPr/>
        </p:nvCxnSpPr>
        <p:spPr>
          <a:xfrm flipH="1" flipV="1">
            <a:off x="3311910" y="3522273"/>
            <a:ext cx="1012220" cy="9752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72" name="Straight Arrow Connector 71"/>
          <p:cNvCxnSpPr/>
          <p:nvPr/>
        </p:nvCxnSpPr>
        <p:spPr>
          <a:xfrm flipH="1" flipV="1">
            <a:off x="3473526" y="3495713"/>
            <a:ext cx="689786" cy="64219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74" name="TextBox 73"/>
          <p:cNvSpPr txBox="1"/>
          <p:nvPr/>
        </p:nvSpPr>
        <p:spPr>
          <a:xfrm>
            <a:off x="4123555" y="4054257"/>
            <a:ext cx="86978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Monday</a:t>
            </a:r>
          </a:p>
        </p:txBody>
      </p:sp>
      <p:sp>
        <p:nvSpPr>
          <p:cNvPr id="76" name="TextBox 75"/>
          <p:cNvSpPr txBox="1"/>
          <p:nvPr/>
        </p:nvSpPr>
        <p:spPr>
          <a:xfrm>
            <a:off x="4294044" y="4342002"/>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Friday</a:t>
            </a:r>
          </a:p>
        </p:txBody>
      </p:sp>
    </p:spTree>
    <p:extLst>
      <p:ext uri="{BB962C8B-B14F-4D97-AF65-F5344CB8AC3E}">
        <p14:creationId xmlns:p14="http://schemas.microsoft.com/office/powerpoint/2010/main" val="1698039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Monolingual Word </a:t>
            </a:r>
            <a:r>
              <a:rPr lang="en-US" dirty="0" err="1"/>
              <a:t>Embeddings</a:t>
            </a:r>
            <a:endParaRPr lang="en-US" dirty="0"/>
          </a:p>
        </p:txBody>
      </p:sp>
      <p:grpSp>
        <p:nvGrpSpPr>
          <p:cNvPr id="32" name="Group 31"/>
          <p:cNvGrpSpPr/>
          <p:nvPr/>
        </p:nvGrpSpPr>
        <p:grpSpPr>
          <a:xfrm>
            <a:off x="5524855" y="2640764"/>
            <a:ext cx="2158410" cy="2052095"/>
            <a:chOff x="1616149" y="1738931"/>
            <a:chExt cx="2158410" cy="2052095"/>
          </a:xfrm>
        </p:grpSpPr>
        <p:cxnSp>
          <p:nvCxnSpPr>
            <p:cNvPr id="33" name="Straight Connector 32"/>
            <p:cNvCxnSpPr/>
            <p:nvPr/>
          </p:nvCxnSpPr>
          <p:spPr>
            <a:xfrm>
              <a:off x="1626782" y="3259396"/>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4" name="Straight Connector 33"/>
            <p:cNvCxnSpPr/>
            <p:nvPr/>
          </p:nvCxnSpPr>
          <p:spPr>
            <a:xfrm flipH="1">
              <a:off x="2477386" y="3578373"/>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5" name="Straight Connector 34"/>
            <p:cNvCxnSpPr/>
            <p:nvPr/>
          </p:nvCxnSpPr>
          <p:spPr>
            <a:xfrm flipH="1">
              <a:off x="1616149" y="3036110"/>
              <a:ext cx="1286540" cy="212653"/>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6" name="Straight Connector 35"/>
            <p:cNvCxnSpPr/>
            <p:nvPr/>
          </p:nvCxnSpPr>
          <p:spPr>
            <a:xfrm>
              <a:off x="2892056" y="3036112"/>
              <a:ext cx="861237" cy="53163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7" name="Straight Connector 36"/>
            <p:cNvCxnSpPr/>
            <p:nvPr/>
          </p:nvCxnSpPr>
          <p:spPr>
            <a:xfrm>
              <a:off x="1637415" y="1962217"/>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8" name="Straight Connector 37"/>
            <p:cNvCxnSpPr/>
            <p:nvPr/>
          </p:nvCxnSpPr>
          <p:spPr>
            <a:xfrm flipH="1">
              <a:off x="2488019" y="2281194"/>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39" name="Straight Connector 38"/>
            <p:cNvCxnSpPr/>
            <p:nvPr/>
          </p:nvCxnSpPr>
          <p:spPr>
            <a:xfrm flipH="1">
              <a:off x="1626782" y="1738931"/>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0" name="Straight Connector 39"/>
            <p:cNvCxnSpPr/>
            <p:nvPr/>
          </p:nvCxnSpPr>
          <p:spPr>
            <a:xfrm>
              <a:off x="2902689" y="1738933"/>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1" name="Straight Connector 40"/>
            <p:cNvCxnSpPr/>
            <p:nvPr/>
          </p:nvCxnSpPr>
          <p:spPr>
            <a:xfrm flipV="1">
              <a:off x="3753293" y="2281195"/>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flipV="1">
              <a:off x="2477386" y="2504479"/>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flipV="1">
              <a:off x="1621465" y="1962216"/>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flipV="1">
              <a:off x="2876107" y="1744246"/>
              <a:ext cx="21266" cy="1286547"/>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grpSp>
      <p:sp>
        <p:nvSpPr>
          <p:cNvPr id="85" name="Triangle 84"/>
          <p:cNvSpPr/>
          <p:nvPr/>
        </p:nvSpPr>
        <p:spPr>
          <a:xfrm>
            <a:off x="5722727" y="3407664"/>
            <a:ext cx="170120" cy="173736"/>
          </a:xfrm>
          <a:prstGeom prst="triangl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6" name="Oval 85"/>
          <p:cNvSpPr/>
          <p:nvPr/>
        </p:nvSpPr>
        <p:spPr>
          <a:xfrm>
            <a:off x="6606083" y="2947416"/>
            <a:ext cx="98351" cy="100584"/>
          </a:xfrm>
          <a:prstGeom prst="ellips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7" name="Regular Pentagon 86"/>
          <p:cNvSpPr/>
          <p:nvPr/>
        </p:nvSpPr>
        <p:spPr>
          <a:xfrm>
            <a:off x="6748954" y="4035573"/>
            <a:ext cx="133971" cy="137160"/>
          </a:xfrm>
          <a:prstGeom prst="pentag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9" name="7-Point Star 88"/>
          <p:cNvSpPr/>
          <p:nvPr/>
        </p:nvSpPr>
        <p:spPr>
          <a:xfrm>
            <a:off x="6451377" y="2843784"/>
            <a:ext cx="127591" cy="128016"/>
          </a:xfrm>
          <a:prstGeom prst="star7">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0" name="Moon 89"/>
          <p:cNvSpPr/>
          <p:nvPr/>
        </p:nvSpPr>
        <p:spPr>
          <a:xfrm>
            <a:off x="6923037" y="4114800"/>
            <a:ext cx="82296" cy="182880"/>
          </a:xfrm>
          <a:prstGeom prst="mo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4" name="TextBox 93"/>
          <p:cNvSpPr txBox="1"/>
          <p:nvPr/>
        </p:nvSpPr>
        <p:spPr>
          <a:xfrm>
            <a:off x="4279656" y="3499840"/>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i="1" dirty="0">
                <a:solidFill>
                  <a:schemeClr val="accent3"/>
                </a:solidFill>
                <a:latin typeface="+mj-lt"/>
                <a:ea typeface="+mj-ea"/>
                <a:cs typeface="+mj-cs"/>
                <a:sym typeface="Calibri"/>
              </a:rPr>
              <a:t>Baltimore</a:t>
            </a:r>
          </a:p>
        </p:txBody>
      </p:sp>
      <p:cxnSp>
        <p:nvCxnSpPr>
          <p:cNvPr id="98" name="Straight Arrow Connector 97"/>
          <p:cNvCxnSpPr/>
          <p:nvPr/>
        </p:nvCxnSpPr>
        <p:spPr>
          <a:xfrm flipV="1">
            <a:off x="5247666" y="3548867"/>
            <a:ext cx="462980" cy="102749"/>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99" name="TextBox 98"/>
          <p:cNvSpPr txBox="1"/>
          <p:nvPr/>
        </p:nvSpPr>
        <p:spPr>
          <a:xfrm>
            <a:off x="6326872" y="4870040"/>
            <a:ext cx="64055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senen</a:t>
            </a:r>
            <a:endParaRPr lang="en-US" i="1" dirty="0">
              <a:solidFill>
                <a:schemeClr val="accent3"/>
              </a:solidFill>
              <a:latin typeface="+mj-lt"/>
              <a:ea typeface="+mj-ea"/>
              <a:cs typeface="+mj-cs"/>
              <a:sym typeface="Calibri"/>
            </a:endParaRPr>
          </a:p>
        </p:txBody>
      </p:sp>
      <p:sp>
        <p:nvSpPr>
          <p:cNvPr id="100" name="TextBox 99"/>
          <p:cNvSpPr txBox="1"/>
          <p:nvPr/>
        </p:nvSpPr>
        <p:spPr>
          <a:xfrm>
            <a:off x="7196659" y="4870040"/>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jumat</a:t>
            </a:r>
            <a:endParaRPr lang="en-US" i="1" dirty="0">
              <a:solidFill>
                <a:schemeClr val="accent3"/>
              </a:solidFill>
              <a:latin typeface="+mj-lt"/>
              <a:ea typeface="+mj-ea"/>
              <a:cs typeface="+mj-cs"/>
              <a:sym typeface="Calibri"/>
            </a:endParaRPr>
          </a:p>
        </p:txBody>
      </p:sp>
      <p:cxnSp>
        <p:nvCxnSpPr>
          <p:cNvPr id="101" name="Straight Arrow Connector 100"/>
          <p:cNvCxnSpPr/>
          <p:nvPr/>
        </p:nvCxnSpPr>
        <p:spPr>
          <a:xfrm flipV="1">
            <a:off x="6761765" y="4205232"/>
            <a:ext cx="36266" cy="701384"/>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03" name="Straight Arrow Connector 102"/>
          <p:cNvCxnSpPr/>
          <p:nvPr/>
        </p:nvCxnSpPr>
        <p:spPr>
          <a:xfrm flipH="1" flipV="1">
            <a:off x="7008098" y="4323530"/>
            <a:ext cx="380255" cy="583086"/>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108" name="TextBox 107"/>
          <p:cNvSpPr txBox="1"/>
          <p:nvPr/>
        </p:nvSpPr>
        <p:spPr>
          <a:xfrm>
            <a:off x="6606614" y="1869600"/>
            <a:ext cx="7014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kucing</a:t>
            </a:r>
            <a:endParaRPr lang="en-US" i="1" dirty="0">
              <a:solidFill>
                <a:schemeClr val="accent3"/>
              </a:solidFill>
              <a:latin typeface="+mj-lt"/>
              <a:ea typeface="+mj-ea"/>
              <a:cs typeface="+mj-cs"/>
              <a:sym typeface="Calibri"/>
            </a:endParaRPr>
          </a:p>
        </p:txBody>
      </p:sp>
      <p:sp>
        <p:nvSpPr>
          <p:cNvPr id="109" name="TextBox 108"/>
          <p:cNvSpPr txBox="1"/>
          <p:nvPr/>
        </p:nvSpPr>
        <p:spPr>
          <a:xfrm>
            <a:off x="7165858" y="2126612"/>
            <a:ext cx="67421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anjing</a:t>
            </a:r>
            <a:endParaRPr lang="en-US" i="1" dirty="0">
              <a:solidFill>
                <a:schemeClr val="accent3"/>
              </a:solidFill>
              <a:latin typeface="+mj-lt"/>
              <a:ea typeface="+mj-ea"/>
              <a:cs typeface="+mj-cs"/>
              <a:sym typeface="Calibri"/>
            </a:endParaRPr>
          </a:p>
        </p:txBody>
      </p:sp>
      <p:cxnSp>
        <p:nvCxnSpPr>
          <p:cNvPr id="110" name="Straight Arrow Connector 109"/>
          <p:cNvCxnSpPr/>
          <p:nvPr/>
        </p:nvCxnSpPr>
        <p:spPr>
          <a:xfrm flipH="1">
            <a:off x="6578968" y="2182115"/>
            <a:ext cx="207521" cy="652954"/>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16" name="Straight Arrow Connector 115"/>
          <p:cNvCxnSpPr/>
          <p:nvPr/>
        </p:nvCxnSpPr>
        <p:spPr>
          <a:xfrm flipH="1">
            <a:off x="6686094" y="2399691"/>
            <a:ext cx="509017" cy="508090"/>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grpSp>
        <p:nvGrpSpPr>
          <p:cNvPr id="60" name="Group 59">
            <a:extLst>
              <a:ext uri="{FF2B5EF4-FFF2-40B4-BE49-F238E27FC236}">
                <a16:creationId xmlns:a16="http://schemas.microsoft.com/office/drawing/2014/main" id="{DA8FE9DA-DBB5-2B40-A30B-88C281326AA4}"/>
              </a:ext>
            </a:extLst>
          </p:cNvPr>
          <p:cNvGrpSpPr/>
          <p:nvPr/>
        </p:nvGrpSpPr>
        <p:grpSpPr>
          <a:xfrm>
            <a:off x="1616149" y="2596182"/>
            <a:ext cx="2158410" cy="2052095"/>
            <a:chOff x="1616149" y="1738931"/>
            <a:chExt cx="2158410" cy="2052095"/>
          </a:xfrm>
        </p:grpSpPr>
        <p:cxnSp>
          <p:nvCxnSpPr>
            <p:cNvPr id="61" name="Straight Connector 60">
              <a:extLst>
                <a:ext uri="{FF2B5EF4-FFF2-40B4-BE49-F238E27FC236}">
                  <a16:creationId xmlns:a16="http://schemas.microsoft.com/office/drawing/2014/main" id="{A91456BD-33E2-364B-B566-DE7832596B1F}"/>
                </a:ext>
              </a:extLst>
            </p:cNvPr>
            <p:cNvCxnSpPr/>
            <p:nvPr/>
          </p:nvCxnSpPr>
          <p:spPr>
            <a:xfrm>
              <a:off x="1626782" y="3259396"/>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32D170DE-2621-5145-8F1C-4BE669B4F0CD}"/>
                </a:ext>
              </a:extLst>
            </p:cNvPr>
            <p:cNvCxnSpPr/>
            <p:nvPr/>
          </p:nvCxnSpPr>
          <p:spPr>
            <a:xfrm flipH="1">
              <a:off x="2477386" y="3578373"/>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B36333F9-1913-C54F-B240-6298043BFE83}"/>
                </a:ext>
              </a:extLst>
            </p:cNvPr>
            <p:cNvCxnSpPr/>
            <p:nvPr/>
          </p:nvCxnSpPr>
          <p:spPr>
            <a:xfrm flipH="1">
              <a:off x="1616149" y="3036110"/>
              <a:ext cx="1286540" cy="212653"/>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C7695517-74D4-0444-8F48-B9405D8D239B}"/>
                </a:ext>
              </a:extLst>
            </p:cNvPr>
            <p:cNvCxnSpPr/>
            <p:nvPr/>
          </p:nvCxnSpPr>
          <p:spPr>
            <a:xfrm>
              <a:off x="2892056" y="3036112"/>
              <a:ext cx="861237" cy="53163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8686A314-2A03-304E-9455-51D0BD318B43}"/>
                </a:ext>
              </a:extLst>
            </p:cNvPr>
            <p:cNvCxnSpPr/>
            <p:nvPr/>
          </p:nvCxnSpPr>
          <p:spPr>
            <a:xfrm>
              <a:off x="1637415" y="1962217"/>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55CC8035-4C77-AA4A-82DB-33E383971A37}"/>
                </a:ext>
              </a:extLst>
            </p:cNvPr>
            <p:cNvCxnSpPr/>
            <p:nvPr/>
          </p:nvCxnSpPr>
          <p:spPr>
            <a:xfrm flipH="1">
              <a:off x="2488019" y="2281194"/>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BA04520D-3647-AB47-A3A0-914D5DB62543}"/>
                </a:ext>
              </a:extLst>
            </p:cNvPr>
            <p:cNvCxnSpPr/>
            <p:nvPr/>
          </p:nvCxnSpPr>
          <p:spPr>
            <a:xfrm flipH="1">
              <a:off x="1626782" y="1738931"/>
              <a:ext cx="1286540" cy="212653"/>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3" name="Straight Connector 72">
              <a:extLst>
                <a:ext uri="{FF2B5EF4-FFF2-40B4-BE49-F238E27FC236}">
                  <a16:creationId xmlns:a16="http://schemas.microsoft.com/office/drawing/2014/main" id="{86462F53-41C3-614D-A6BB-DA5F32FA4874}"/>
                </a:ext>
              </a:extLst>
            </p:cNvPr>
            <p:cNvCxnSpPr/>
            <p:nvPr/>
          </p:nvCxnSpPr>
          <p:spPr>
            <a:xfrm>
              <a:off x="2902689" y="1738933"/>
              <a:ext cx="861237" cy="53163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580DF130-E6A4-EB44-B72A-8F47DC6CEB3A}"/>
                </a:ext>
              </a:extLst>
            </p:cNvPr>
            <p:cNvCxnSpPr/>
            <p:nvPr/>
          </p:nvCxnSpPr>
          <p:spPr>
            <a:xfrm flipV="1">
              <a:off x="3753293" y="2281195"/>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8E854276-0F97-8D43-B4A9-E7276A2E836F}"/>
                </a:ext>
              </a:extLst>
            </p:cNvPr>
            <p:cNvCxnSpPr/>
            <p:nvPr/>
          </p:nvCxnSpPr>
          <p:spPr>
            <a:xfrm flipV="1">
              <a:off x="2477386" y="2504479"/>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FFCD3A64-4355-4249-810B-856C01637F40}"/>
                </a:ext>
              </a:extLst>
            </p:cNvPr>
            <p:cNvCxnSpPr/>
            <p:nvPr/>
          </p:nvCxnSpPr>
          <p:spPr>
            <a:xfrm flipV="1">
              <a:off x="1621465" y="1962216"/>
              <a:ext cx="21266" cy="1286547"/>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086DA4C0-D115-3A42-A0BF-B8DF6F5C9DF1}"/>
                </a:ext>
              </a:extLst>
            </p:cNvPr>
            <p:cNvCxnSpPr/>
            <p:nvPr/>
          </p:nvCxnSpPr>
          <p:spPr>
            <a:xfrm flipV="1">
              <a:off x="2876107" y="1744246"/>
              <a:ext cx="21266" cy="1286547"/>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grpSp>
      <p:sp>
        <p:nvSpPr>
          <p:cNvPr id="80" name="Triangle 79">
            <a:extLst>
              <a:ext uri="{FF2B5EF4-FFF2-40B4-BE49-F238E27FC236}">
                <a16:creationId xmlns:a16="http://schemas.microsoft.com/office/drawing/2014/main" id="{E68EFEBC-F097-DC40-8A3D-8C49DD26EE12}"/>
              </a:ext>
            </a:extLst>
          </p:cNvPr>
          <p:cNvSpPr/>
          <p:nvPr/>
        </p:nvSpPr>
        <p:spPr>
          <a:xfrm>
            <a:off x="2684724" y="4093464"/>
            <a:ext cx="170120" cy="173736"/>
          </a:xfrm>
          <a:prstGeom prst="triangl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1" name="Oval 80">
            <a:extLst>
              <a:ext uri="{FF2B5EF4-FFF2-40B4-BE49-F238E27FC236}">
                <a16:creationId xmlns:a16="http://schemas.microsoft.com/office/drawing/2014/main" id="{A665F9E1-88C8-EC41-BE8B-8792AB5F5D35}"/>
              </a:ext>
            </a:extLst>
          </p:cNvPr>
          <p:cNvSpPr/>
          <p:nvPr/>
        </p:nvSpPr>
        <p:spPr>
          <a:xfrm>
            <a:off x="1942039" y="3750238"/>
            <a:ext cx="98351" cy="100584"/>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2" name="Regular Pentagon 81">
            <a:extLst>
              <a:ext uri="{FF2B5EF4-FFF2-40B4-BE49-F238E27FC236}">
                <a16:creationId xmlns:a16="http://schemas.microsoft.com/office/drawing/2014/main" id="{ACF4B93F-E640-1B49-A085-C061D1DCBDA1}"/>
              </a:ext>
            </a:extLst>
          </p:cNvPr>
          <p:cNvSpPr/>
          <p:nvPr/>
        </p:nvSpPr>
        <p:spPr>
          <a:xfrm>
            <a:off x="3334371" y="3291840"/>
            <a:ext cx="133971" cy="137160"/>
          </a:xfrm>
          <a:prstGeom prst="pentag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3" name="7-Point Star 82">
            <a:extLst>
              <a:ext uri="{FF2B5EF4-FFF2-40B4-BE49-F238E27FC236}">
                <a16:creationId xmlns:a16="http://schemas.microsoft.com/office/drawing/2014/main" id="{B35E9A76-02BD-1042-BFF2-1334D7377AD5}"/>
              </a:ext>
            </a:extLst>
          </p:cNvPr>
          <p:cNvSpPr/>
          <p:nvPr/>
        </p:nvSpPr>
        <p:spPr>
          <a:xfrm>
            <a:off x="1879305" y="3505200"/>
            <a:ext cx="127591" cy="128016"/>
          </a:xfrm>
          <a:prstGeom prst="star7">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4" name="Moon 83">
            <a:extLst>
              <a:ext uri="{FF2B5EF4-FFF2-40B4-BE49-F238E27FC236}">
                <a16:creationId xmlns:a16="http://schemas.microsoft.com/office/drawing/2014/main" id="{70AA1584-EADB-1B42-9C9F-258F10FB5C66}"/>
              </a:ext>
            </a:extLst>
          </p:cNvPr>
          <p:cNvSpPr/>
          <p:nvPr/>
        </p:nvSpPr>
        <p:spPr>
          <a:xfrm>
            <a:off x="3203058" y="3398520"/>
            <a:ext cx="85060" cy="182880"/>
          </a:xfrm>
          <a:prstGeom prst="mo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cxnSp>
        <p:nvCxnSpPr>
          <p:cNvPr id="88" name="Straight Arrow Connector 87">
            <a:extLst>
              <a:ext uri="{FF2B5EF4-FFF2-40B4-BE49-F238E27FC236}">
                <a16:creationId xmlns:a16="http://schemas.microsoft.com/office/drawing/2014/main" id="{53AAD25A-0023-934B-956E-78A991D20CF2}"/>
              </a:ext>
            </a:extLst>
          </p:cNvPr>
          <p:cNvCxnSpPr/>
          <p:nvPr/>
        </p:nvCxnSpPr>
        <p:spPr>
          <a:xfrm flipV="1">
            <a:off x="902441" y="3577202"/>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91" name="Straight Arrow Connector 90">
            <a:extLst>
              <a:ext uri="{FF2B5EF4-FFF2-40B4-BE49-F238E27FC236}">
                <a16:creationId xmlns:a16="http://schemas.microsoft.com/office/drawing/2014/main" id="{1225198C-16BF-F242-9DC1-D41E2B48F80E}"/>
              </a:ext>
            </a:extLst>
          </p:cNvPr>
          <p:cNvCxnSpPr/>
          <p:nvPr/>
        </p:nvCxnSpPr>
        <p:spPr>
          <a:xfrm flipV="1">
            <a:off x="975808" y="3772495"/>
            <a:ext cx="966231" cy="8796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92" name="Straight Arrow Connector 91">
            <a:extLst>
              <a:ext uri="{FF2B5EF4-FFF2-40B4-BE49-F238E27FC236}">
                <a16:creationId xmlns:a16="http://schemas.microsoft.com/office/drawing/2014/main" id="{74CFD2B5-7F9C-A248-BE60-795FEDCA6E4A}"/>
              </a:ext>
            </a:extLst>
          </p:cNvPr>
          <p:cNvCxnSpPr/>
          <p:nvPr/>
        </p:nvCxnSpPr>
        <p:spPr>
          <a:xfrm flipV="1">
            <a:off x="2495994" y="4270820"/>
            <a:ext cx="273790" cy="786232"/>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93" name="TextBox 92">
            <a:extLst>
              <a:ext uri="{FF2B5EF4-FFF2-40B4-BE49-F238E27FC236}">
                <a16:creationId xmlns:a16="http://schemas.microsoft.com/office/drawing/2014/main" id="{C2E0E9EA-9F00-AE44-8CE4-CB067DCC8345}"/>
              </a:ext>
            </a:extLst>
          </p:cNvPr>
          <p:cNvSpPr txBox="1"/>
          <p:nvPr/>
        </p:nvSpPr>
        <p:spPr>
          <a:xfrm>
            <a:off x="537009" y="4262105"/>
            <a:ext cx="37766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cat</a:t>
            </a:r>
          </a:p>
        </p:txBody>
      </p:sp>
      <p:sp>
        <p:nvSpPr>
          <p:cNvPr id="95" name="TextBox 94">
            <a:extLst>
              <a:ext uri="{FF2B5EF4-FFF2-40B4-BE49-F238E27FC236}">
                <a16:creationId xmlns:a16="http://schemas.microsoft.com/office/drawing/2014/main" id="{30608B33-8799-6941-B594-900AD1DCC972}"/>
              </a:ext>
            </a:extLst>
          </p:cNvPr>
          <p:cNvSpPr txBox="1"/>
          <p:nvPr/>
        </p:nvSpPr>
        <p:spPr>
          <a:xfrm>
            <a:off x="694669" y="4541949"/>
            <a:ext cx="44499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dog</a:t>
            </a:r>
          </a:p>
        </p:txBody>
      </p:sp>
      <p:sp>
        <p:nvSpPr>
          <p:cNvPr id="96" name="TextBox 95">
            <a:extLst>
              <a:ext uri="{FF2B5EF4-FFF2-40B4-BE49-F238E27FC236}">
                <a16:creationId xmlns:a16="http://schemas.microsoft.com/office/drawing/2014/main" id="{4AC3F297-5B0B-B24B-85DA-014CE0BD43C7}"/>
              </a:ext>
            </a:extLst>
          </p:cNvPr>
          <p:cNvSpPr txBox="1"/>
          <p:nvPr/>
        </p:nvSpPr>
        <p:spPr>
          <a:xfrm>
            <a:off x="1871629" y="4983722"/>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Baltimore</a:t>
            </a:r>
          </a:p>
        </p:txBody>
      </p:sp>
      <p:cxnSp>
        <p:nvCxnSpPr>
          <p:cNvPr id="97" name="Straight Arrow Connector 96">
            <a:extLst>
              <a:ext uri="{FF2B5EF4-FFF2-40B4-BE49-F238E27FC236}">
                <a16:creationId xmlns:a16="http://schemas.microsoft.com/office/drawing/2014/main" id="{8F941C62-FE61-CF44-8952-1306DD6C8959}"/>
              </a:ext>
            </a:extLst>
          </p:cNvPr>
          <p:cNvCxnSpPr/>
          <p:nvPr/>
        </p:nvCxnSpPr>
        <p:spPr>
          <a:xfrm flipH="1" flipV="1">
            <a:off x="3311910" y="3522273"/>
            <a:ext cx="1012220" cy="97528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D0101C70-03C4-F042-9C77-E023A278FCA0}"/>
              </a:ext>
            </a:extLst>
          </p:cNvPr>
          <p:cNvCxnSpPr/>
          <p:nvPr/>
        </p:nvCxnSpPr>
        <p:spPr>
          <a:xfrm flipH="1" flipV="1">
            <a:off x="3473526" y="3495713"/>
            <a:ext cx="689786" cy="642199"/>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4" name="TextBox 103">
            <a:extLst>
              <a:ext uri="{FF2B5EF4-FFF2-40B4-BE49-F238E27FC236}">
                <a16:creationId xmlns:a16="http://schemas.microsoft.com/office/drawing/2014/main" id="{956863C7-BED1-5645-81AD-122D80CB7730}"/>
              </a:ext>
            </a:extLst>
          </p:cNvPr>
          <p:cNvSpPr txBox="1"/>
          <p:nvPr/>
        </p:nvSpPr>
        <p:spPr>
          <a:xfrm>
            <a:off x="4123555" y="4054257"/>
            <a:ext cx="86978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Monday</a:t>
            </a:r>
          </a:p>
        </p:txBody>
      </p:sp>
      <p:sp>
        <p:nvSpPr>
          <p:cNvPr id="105" name="TextBox 104">
            <a:extLst>
              <a:ext uri="{FF2B5EF4-FFF2-40B4-BE49-F238E27FC236}">
                <a16:creationId xmlns:a16="http://schemas.microsoft.com/office/drawing/2014/main" id="{690C4FB3-251F-3C45-96ED-C5AFC475E62C}"/>
              </a:ext>
            </a:extLst>
          </p:cNvPr>
          <p:cNvSpPr txBox="1"/>
          <p:nvPr/>
        </p:nvSpPr>
        <p:spPr>
          <a:xfrm>
            <a:off x="4294044" y="4342002"/>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Friday</a:t>
            </a:r>
          </a:p>
        </p:txBody>
      </p:sp>
    </p:spTree>
    <p:extLst>
      <p:ext uri="{BB962C8B-B14F-4D97-AF65-F5344CB8AC3E}">
        <p14:creationId xmlns:p14="http://schemas.microsoft.com/office/powerpoint/2010/main" val="2693901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l 85"/>
          <p:cNvSpPr/>
          <p:nvPr/>
        </p:nvSpPr>
        <p:spPr>
          <a:xfrm>
            <a:off x="3134200" y="3190236"/>
            <a:ext cx="98351" cy="100584"/>
          </a:xfrm>
          <a:prstGeom prst="ellips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9" name="7-Point Star 88"/>
          <p:cNvSpPr/>
          <p:nvPr/>
        </p:nvSpPr>
        <p:spPr>
          <a:xfrm>
            <a:off x="2979494" y="3020144"/>
            <a:ext cx="127591" cy="164592"/>
          </a:xfrm>
          <a:prstGeom prst="star7">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2" name="Title 1"/>
          <p:cNvSpPr>
            <a:spLocks noGrp="1"/>
          </p:cNvSpPr>
          <p:nvPr>
            <p:ph type="title"/>
          </p:nvPr>
        </p:nvSpPr>
        <p:spPr/>
        <p:txBody>
          <a:bodyPr/>
          <a:lstStyle/>
          <a:p>
            <a:r>
              <a:rPr lang="en-US" dirty="0"/>
              <a:t>Bilingual Word </a:t>
            </a:r>
            <a:r>
              <a:rPr lang="en-US" dirty="0" err="1"/>
              <a:t>Embeddings</a:t>
            </a:r>
            <a:endParaRPr lang="en-US" dirty="0"/>
          </a:p>
        </p:txBody>
      </p:sp>
      <p:cxnSp>
        <p:nvCxnSpPr>
          <p:cNvPr id="4" name="Straight Connector 3"/>
          <p:cNvCxnSpPr/>
          <p:nvPr/>
        </p:nvCxnSpPr>
        <p:spPr>
          <a:xfrm>
            <a:off x="2728736" y="4088003"/>
            <a:ext cx="1110991" cy="68580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flipH="1">
            <a:off x="3826010" y="4499482"/>
            <a:ext cx="1659629" cy="274321"/>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4" name="Straight Connector 13"/>
          <p:cNvCxnSpPr/>
          <p:nvPr/>
        </p:nvCxnSpPr>
        <p:spPr>
          <a:xfrm flipH="1">
            <a:off x="2715019" y="3799966"/>
            <a:ext cx="1659629" cy="274321"/>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8" name="Straight Connector 17"/>
          <p:cNvCxnSpPr/>
          <p:nvPr/>
        </p:nvCxnSpPr>
        <p:spPr>
          <a:xfrm>
            <a:off x="4360931" y="3799968"/>
            <a:ext cx="1110991" cy="685800"/>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19" name="Straight Connector 18"/>
          <p:cNvCxnSpPr/>
          <p:nvPr/>
        </p:nvCxnSpPr>
        <p:spPr>
          <a:xfrm>
            <a:off x="2742452" y="2414650"/>
            <a:ext cx="1110991" cy="68580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flipH="1">
            <a:off x="3839726" y="2826128"/>
            <a:ext cx="1659629" cy="274321"/>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1" name="Straight Connector 20"/>
          <p:cNvCxnSpPr/>
          <p:nvPr/>
        </p:nvCxnSpPr>
        <p:spPr>
          <a:xfrm flipH="1">
            <a:off x="2728736" y="2126612"/>
            <a:ext cx="1659629" cy="274321"/>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a:off x="4374648" y="2126615"/>
            <a:ext cx="1110991" cy="685800"/>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flipV="1">
            <a:off x="5471922" y="2826130"/>
            <a:ext cx="27433" cy="1659638"/>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flipV="1">
            <a:off x="3826010" y="3114165"/>
            <a:ext cx="27433" cy="1659638"/>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flipV="1">
            <a:off x="2721877" y="2414648"/>
            <a:ext cx="27433" cy="1659638"/>
          </a:xfrm>
          <a:prstGeom prst="line">
            <a:avLst/>
          </a:prstGeom>
          <a:noFill/>
          <a:ln w="25400" cap="flat">
            <a:solidFill>
              <a:schemeClr val="tx1"/>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flipV="1">
            <a:off x="4340357" y="2133468"/>
            <a:ext cx="27433" cy="1659638"/>
          </a:xfrm>
          <a:prstGeom prst="line">
            <a:avLst/>
          </a:prstGeom>
          <a:noFill/>
          <a:ln w="25400" cap="flat">
            <a:solidFill>
              <a:schemeClr val="tx2"/>
            </a:solidFill>
            <a:prstDash val="solid"/>
            <a:round/>
          </a:ln>
          <a:effectLst>
            <a:outerShdw blurRad="38100" dist="23000" dir="5400000" rotWithShape="0">
              <a:schemeClr val="tx1">
                <a:alpha val="35000"/>
              </a:schemeClr>
            </a:outerShdw>
          </a:effectLst>
          <a:sp3d/>
        </p:spPr>
        <p:style>
          <a:lnRef idx="0">
            <a:scrgbClr r="0" g="0" b="0"/>
          </a:lnRef>
          <a:fillRef idx="0">
            <a:scrgbClr r="0" g="0" b="0"/>
          </a:fillRef>
          <a:effectRef idx="0">
            <a:scrgbClr r="0" g="0" b="0"/>
          </a:effectRef>
          <a:fontRef idx="none"/>
        </p:style>
      </p:cxnSp>
      <p:sp>
        <p:nvSpPr>
          <p:cNvPr id="45" name="Triangle 44"/>
          <p:cNvSpPr/>
          <p:nvPr/>
        </p:nvSpPr>
        <p:spPr>
          <a:xfrm>
            <a:off x="4093474" y="4093464"/>
            <a:ext cx="173736" cy="173736"/>
          </a:xfrm>
          <a:prstGeom prst="triangl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i="1" dirty="0">
              <a:solidFill>
                <a:srgbClr val="000000"/>
              </a:solidFill>
              <a:latin typeface="+mj-lt"/>
              <a:ea typeface="+mj-ea"/>
              <a:cs typeface="+mj-cs"/>
              <a:sym typeface="Calibri"/>
            </a:endParaRPr>
          </a:p>
        </p:txBody>
      </p:sp>
      <p:sp>
        <p:nvSpPr>
          <p:cNvPr id="46" name="Oval 45"/>
          <p:cNvSpPr/>
          <p:nvPr/>
        </p:nvSpPr>
        <p:spPr>
          <a:xfrm>
            <a:off x="3135414" y="3571982"/>
            <a:ext cx="128016" cy="100584"/>
          </a:xfrm>
          <a:prstGeom prst="ellipse">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7" name="Regular Pentagon 46"/>
          <p:cNvSpPr/>
          <p:nvPr/>
        </p:nvSpPr>
        <p:spPr>
          <a:xfrm>
            <a:off x="4931514" y="3154630"/>
            <a:ext cx="172822" cy="173736"/>
          </a:xfrm>
          <a:prstGeom prst="pentag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49" name="7-Point Star 48"/>
          <p:cNvSpPr/>
          <p:nvPr/>
        </p:nvSpPr>
        <p:spPr>
          <a:xfrm>
            <a:off x="3054488" y="3276600"/>
            <a:ext cx="164592" cy="164592"/>
          </a:xfrm>
          <a:prstGeom prst="star7">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53" name="Moon 52"/>
          <p:cNvSpPr/>
          <p:nvPr/>
        </p:nvSpPr>
        <p:spPr>
          <a:xfrm>
            <a:off x="4762122" y="3146010"/>
            <a:ext cx="109727" cy="182880"/>
          </a:xfrm>
          <a:prstGeom prst="moon">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cxnSp>
        <p:nvCxnSpPr>
          <p:cNvPr id="55" name="Straight Arrow Connector 54"/>
          <p:cNvCxnSpPr/>
          <p:nvPr/>
        </p:nvCxnSpPr>
        <p:spPr>
          <a:xfrm flipV="1">
            <a:off x="1539222" y="3392124"/>
            <a:ext cx="1501549" cy="22385"/>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7" name="Straight Arrow Connector 56"/>
          <p:cNvCxnSpPr/>
          <p:nvPr/>
        </p:nvCxnSpPr>
        <p:spPr>
          <a:xfrm flipV="1">
            <a:off x="1888982" y="3644049"/>
            <a:ext cx="1246432" cy="113479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9" name="Straight Arrow Connector 58"/>
          <p:cNvCxnSpPr/>
          <p:nvPr/>
        </p:nvCxnSpPr>
        <p:spPr>
          <a:xfrm flipV="1">
            <a:off x="3850014" y="4286887"/>
            <a:ext cx="353187" cy="1014235"/>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62" name="TextBox 61"/>
          <p:cNvSpPr txBox="1"/>
          <p:nvPr/>
        </p:nvSpPr>
        <p:spPr>
          <a:xfrm>
            <a:off x="1145699" y="3176293"/>
            <a:ext cx="36996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cat</a:t>
            </a:r>
          </a:p>
        </p:txBody>
      </p:sp>
      <p:sp>
        <p:nvSpPr>
          <p:cNvPr id="63" name="TextBox 62"/>
          <p:cNvSpPr txBox="1"/>
          <p:nvPr/>
        </p:nvSpPr>
        <p:spPr>
          <a:xfrm>
            <a:off x="1526316" y="4636641"/>
            <a:ext cx="44178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dog</a:t>
            </a:r>
          </a:p>
        </p:txBody>
      </p:sp>
      <p:sp>
        <p:nvSpPr>
          <p:cNvPr id="64" name="TextBox 63"/>
          <p:cNvSpPr txBox="1"/>
          <p:nvPr/>
        </p:nvSpPr>
        <p:spPr>
          <a:xfrm>
            <a:off x="3044586" y="5206526"/>
            <a:ext cx="996231"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Baltimore</a:t>
            </a:r>
          </a:p>
        </p:txBody>
      </p:sp>
      <p:cxnSp>
        <p:nvCxnSpPr>
          <p:cNvPr id="68" name="Straight Arrow Connector 67"/>
          <p:cNvCxnSpPr/>
          <p:nvPr/>
        </p:nvCxnSpPr>
        <p:spPr>
          <a:xfrm flipH="1" flipV="1">
            <a:off x="4902541" y="3321264"/>
            <a:ext cx="1305758" cy="1258117"/>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72" name="Straight Arrow Connector 71"/>
          <p:cNvCxnSpPr/>
          <p:nvPr/>
        </p:nvCxnSpPr>
        <p:spPr>
          <a:xfrm flipH="1" flipV="1">
            <a:off x="5111025" y="3287004"/>
            <a:ext cx="900398" cy="388898"/>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74" name="TextBox 73"/>
          <p:cNvSpPr txBox="1"/>
          <p:nvPr/>
        </p:nvSpPr>
        <p:spPr>
          <a:xfrm>
            <a:off x="6041303" y="3482844"/>
            <a:ext cx="85407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Monday</a:t>
            </a:r>
          </a:p>
        </p:txBody>
      </p:sp>
      <p:sp>
        <p:nvSpPr>
          <p:cNvPr id="76" name="TextBox 75"/>
          <p:cNvSpPr txBox="1"/>
          <p:nvPr/>
        </p:nvSpPr>
        <p:spPr>
          <a:xfrm>
            <a:off x="6169487" y="4378711"/>
            <a:ext cx="65530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dirty="0">
                <a:solidFill>
                  <a:schemeClr val="accent1"/>
                </a:solidFill>
                <a:latin typeface="+mj-lt"/>
                <a:ea typeface="+mj-ea"/>
                <a:cs typeface="+mj-cs"/>
                <a:sym typeface="Calibri"/>
              </a:rPr>
              <a:t>Friday</a:t>
            </a:r>
          </a:p>
        </p:txBody>
      </p:sp>
      <p:sp>
        <p:nvSpPr>
          <p:cNvPr id="87" name="Regular Pentagon 86"/>
          <p:cNvSpPr/>
          <p:nvPr/>
        </p:nvSpPr>
        <p:spPr>
          <a:xfrm>
            <a:off x="4921638" y="3215640"/>
            <a:ext cx="133971" cy="137160"/>
          </a:xfrm>
          <a:prstGeom prst="pentag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0" name="Moon 89"/>
          <p:cNvSpPr/>
          <p:nvPr/>
        </p:nvSpPr>
        <p:spPr>
          <a:xfrm>
            <a:off x="4671358" y="3246120"/>
            <a:ext cx="85060" cy="182880"/>
          </a:xfrm>
          <a:prstGeom prst="moon">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85" name="Triangle 84"/>
          <p:cNvSpPr/>
          <p:nvPr/>
        </p:nvSpPr>
        <p:spPr>
          <a:xfrm>
            <a:off x="3953855" y="4169664"/>
            <a:ext cx="170120" cy="173736"/>
          </a:xfrm>
          <a:prstGeom prst="triangle">
            <a:avLst/>
          </a:prstGeom>
          <a:solidFill>
            <a:schemeClr val="accent3"/>
          </a:solid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hangingPunct="0"/>
            <a:endParaRPr lang="en-US">
              <a:solidFill>
                <a:srgbClr val="000000"/>
              </a:solidFill>
              <a:latin typeface="+mj-lt"/>
              <a:ea typeface="+mj-ea"/>
              <a:cs typeface="+mj-cs"/>
              <a:sym typeface="Calibri"/>
            </a:endParaRPr>
          </a:p>
        </p:txBody>
      </p:sp>
      <p:sp>
        <p:nvSpPr>
          <p:cNvPr id="94" name="TextBox 93"/>
          <p:cNvSpPr txBox="1"/>
          <p:nvPr/>
        </p:nvSpPr>
        <p:spPr>
          <a:xfrm>
            <a:off x="2639438" y="4820261"/>
            <a:ext cx="101245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457200" hangingPunct="0"/>
            <a:r>
              <a:rPr lang="en-US" i="1" dirty="0" err="1">
                <a:solidFill>
                  <a:schemeClr val="accent3"/>
                </a:solidFill>
                <a:latin typeface="+mj-lt"/>
                <a:ea typeface="+mj-ea"/>
                <a:cs typeface="+mj-cs"/>
                <a:sym typeface="Calibri"/>
              </a:rPr>
              <a:t>baltimore</a:t>
            </a:r>
            <a:endParaRPr lang="en-US" i="1" dirty="0">
              <a:solidFill>
                <a:schemeClr val="accent3"/>
              </a:solidFill>
              <a:latin typeface="+mj-lt"/>
              <a:ea typeface="+mj-ea"/>
              <a:cs typeface="+mj-cs"/>
              <a:sym typeface="Calibri"/>
            </a:endParaRPr>
          </a:p>
        </p:txBody>
      </p:sp>
      <p:cxnSp>
        <p:nvCxnSpPr>
          <p:cNvPr id="98" name="Straight Arrow Connector 97"/>
          <p:cNvCxnSpPr/>
          <p:nvPr/>
        </p:nvCxnSpPr>
        <p:spPr>
          <a:xfrm flipV="1">
            <a:off x="3551728" y="4344588"/>
            <a:ext cx="390047" cy="530269"/>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99" name="TextBox 98"/>
          <p:cNvSpPr txBox="1"/>
          <p:nvPr/>
        </p:nvSpPr>
        <p:spPr>
          <a:xfrm>
            <a:off x="5873264" y="3668783"/>
            <a:ext cx="640556"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senen</a:t>
            </a:r>
            <a:endParaRPr lang="en-US" i="1" dirty="0">
              <a:solidFill>
                <a:schemeClr val="accent3"/>
              </a:solidFill>
              <a:latin typeface="+mj-lt"/>
              <a:ea typeface="+mj-ea"/>
              <a:cs typeface="+mj-cs"/>
              <a:sym typeface="Calibri"/>
            </a:endParaRPr>
          </a:p>
        </p:txBody>
      </p:sp>
      <p:sp>
        <p:nvSpPr>
          <p:cNvPr id="100" name="TextBox 99"/>
          <p:cNvSpPr txBox="1"/>
          <p:nvPr/>
        </p:nvSpPr>
        <p:spPr>
          <a:xfrm>
            <a:off x="5391716" y="4561740"/>
            <a:ext cx="66780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jumat</a:t>
            </a:r>
            <a:endParaRPr lang="en-US" i="1" dirty="0">
              <a:solidFill>
                <a:schemeClr val="accent3"/>
              </a:solidFill>
              <a:latin typeface="+mj-lt"/>
              <a:ea typeface="+mj-ea"/>
              <a:cs typeface="+mj-cs"/>
              <a:sym typeface="Calibri"/>
            </a:endParaRPr>
          </a:p>
        </p:txBody>
      </p:sp>
      <p:cxnSp>
        <p:nvCxnSpPr>
          <p:cNvPr id="101" name="Straight Arrow Connector 100"/>
          <p:cNvCxnSpPr>
            <a:stCxn id="99" idx="1"/>
          </p:cNvCxnSpPr>
          <p:nvPr/>
        </p:nvCxnSpPr>
        <p:spPr>
          <a:xfrm flipH="1" flipV="1">
            <a:off x="5117862" y="3360635"/>
            <a:ext cx="755402" cy="492812"/>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03" name="Straight Arrow Connector 102"/>
          <p:cNvCxnSpPr/>
          <p:nvPr/>
        </p:nvCxnSpPr>
        <p:spPr>
          <a:xfrm flipH="1" flipV="1">
            <a:off x="4756419" y="3370045"/>
            <a:ext cx="873232" cy="1243598"/>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
        <p:nvSpPr>
          <p:cNvPr id="108" name="TextBox 107"/>
          <p:cNvSpPr txBox="1"/>
          <p:nvPr/>
        </p:nvSpPr>
        <p:spPr>
          <a:xfrm>
            <a:off x="1714852" y="3071732"/>
            <a:ext cx="701470"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kucing</a:t>
            </a:r>
            <a:endParaRPr lang="en-US" i="1" dirty="0">
              <a:solidFill>
                <a:schemeClr val="accent3"/>
              </a:solidFill>
              <a:latin typeface="+mj-lt"/>
              <a:ea typeface="+mj-ea"/>
              <a:cs typeface="+mj-cs"/>
              <a:sym typeface="Calibri"/>
            </a:endParaRPr>
          </a:p>
        </p:txBody>
      </p:sp>
      <p:sp>
        <p:nvSpPr>
          <p:cNvPr id="109" name="TextBox 108"/>
          <p:cNvSpPr txBox="1"/>
          <p:nvPr/>
        </p:nvSpPr>
        <p:spPr>
          <a:xfrm>
            <a:off x="1231863" y="4235389"/>
            <a:ext cx="674219"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i="1" dirty="0" err="1">
                <a:solidFill>
                  <a:schemeClr val="accent3"/>
                </a:solidFill>
              </a:rPr>
              <a:t>anjing</a:t>
            </a:r>
            <a:endParaRPr lang="en-US" i="1" dirty="0">
              <a:solidFill>
                <a:schemeClr val="accent3"/>
              </a:solidFill>
              <a:latin typeface="+mj-lt"/>
              <a:ea typeface="+mj-ea"/>
              <a:cs typeface="+mj-cs"/>
              <a:sym typeface="Calibri"/>
            </a:endParaRPr>
          </a:p>
        </p:txBody>
      </p:sp>
      <p:cxnSp>
        <p:nvCxnSpPr>
          <p:cNvPr id="110" name="Straight Arrow Connector 109"/>
          <p:cNvCxnSpPr>
            <a:stCxn id="108" idx="3"/>
            <a:endCxn id="89" idx="5"/>
          </p:cNvCxnSpPr>
          <p:nvPr/>
        </p:nvCxnSpPr>
        <p:spPr>
          <a:xfrm flipV="1">
            <a:off x="2416322" y="3052744"/>
            <a:ext cx="575807" cy="203652"/>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cxnSp>
        <p:nvCxnSpPr>
          <p:cNvPr id="116" name="Straight Arrow Connector 115"/>
          <p:cNvCxnSpPr>
            <a:stCxn id="109" idx="3"/>
            <a:endCxn id="86" idx="2"/>
          </p:cNvCxnSpPr>
          <p:nvPr/>
        </p:nvCxnSpPr>
        <p:spPr>
          <a:xfrm flipV="1">
            <a:off x="1906082" y="3240528"/>
            <a:ext cx="1228118" cy="1179525"/>
          </a:xfrm>
          <a:prstGeom prst="straightConnector1">
            <a:avLst/>
          </a:prstGeom>
          <a:noFill/>
          <a:ln w="25400" cap="flat">
            <a:solidFill>
              <a:schemeClr val="accent3"/>
            </a:solidFill>
            <a:prstDash val="solid"/>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63330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Projecting Vector Space Models</a:t>
            </a:r>
          </a:p>
        </p:txBody>
      </p:sp>
      <p:sp>
        <p:nvSpPr>
          <p:cNvPr id="3" name="Slide Number Placeholder 2"/>
          <p:cNvSpPr>
            <a:spLocks noGrp="1"/>
          </p:cNvSpPr>
          <p:nvPr>
            <p:ph type="sldNum" sz="quarter" idx="12"/>
          </p:nvPr>
        </p:nvSpPr>
        <p:spPr/>
        <p:txBody>
          <a:bodyPr/>
          <a:lstStyle/>
          <a:p>
            <a:fld id="{B5FB9113-0BDB-5347-BF7A-E1E339809436}" type="slidenum">
              <a:rPr lang="en-US" smtClean="0"/>
              <a:pPr/>
              <a:t>29</a:t>
            </a:fld>
            <a:endParaRPr lang="en-US" dirty="0"/>
          </a:p>
        </p:txBody>
      </p:sp>
      <p:pic>
        <p:nvPicPr>
          <p:cNvPr id="25" name="Picture 24"/>
          <p:cNvPicPr>
            <a:picLocks noChangeAspect="1"/>
          </p:cNvPicPr>
          <p:nvPr/>
        </p:nvPicPr>
        <p:blipFill>
          <a:blip r:embed="rId2"/>
          <a:stretch>
            <a:fillRect/>
          </a:stretch>
        </p:blipFill>
        <p:spPr>
          <a:xfrm>
            <a:off x="658614" y="2667000"/>
            <a:ext cx="2002692" cy="3124200"/>
          </a:xfrm>
          <a:prstGeom prst="rect">
            <a:avLst/>
          </a:prstGeom>
        </p:spPr>
      </p:pic>
      <p:pic>
        <p:nvPicPr>
          <p:cNvPr id="26" name="Picture 25"/>
          <p:cNvPicPr>
            <a:picLocks noChangeAspect="1"/>
          </p:cNvPicPr>
          <p:nvPr/>
        </p:nvPicPr>
        <p:blipFill>
          <a:blip r:embed="rId3"/>
          <a:stretch>
            <a:fillRect/>
          </a:stretch>
        </p:blipFill>
        <p:spPr>
          <a:xfrm>
            <a:off x="658614" y="2667000"/>
            <a:ext cx="2002692" cy="3124200"/>
          </a:xfrm>
          <a:prstGeom prst="rect">
            <a:avLst/>
          </a:prstGeom>
        </p:spPr>
      </p:pic>
      <p:pic>
        <p:nvPicPr>
          <p:cNvPr id="28" name="Picture 27"/>
          <p:cNvPicPr>
            <a:picLocks noChangeAspect="1"/>
          </p:cNvPicPr>
          <p:nvPr/>
        </p:nvPicPr>
        <p:blipFill>
          <a:blip r:embed="rId4"/>
          <a:stretch>
            <a:fillRect/>
          </a:stretch>
        </p:blipFill>
        <p:spPr>
          <a:xfrm>
            <a:off x="658614" y="2667000"/>
            <a:ext cx="2002692" cy="3124200"/>
          </a:xfrm>
          <a:prstGeom prst="rect">
            <a:avLst/>
          </a:prstGeom>
        </p:spPr>
      </p:pic>
      <p:pic>
        <p:nvPicPr>
          <p:cNvPr id="29" name="Picture 28"/>
          <p:cNvPicPr>
            <a:picLocks noChangeAspect="1"/>
          </p:cNvPicPr>
          <p:nvPr/>
        </p:nvPicPr>
        <p:blipFill>
          <a:blip r:embed="rId5"/>
          <a:stretch>
            <a:fillRect/>
          </a:stretch>
        </p:blipFill>
        <p:spPr>
          <a:xfrm>
            <a:off x="658614" y="2667000"/>
            <a:ext cx="2002692" cy="3124200"/>
          </a:xfrm>
          <a:prstGeom prst="rect">
            <a:avLst/>
          </a:prstGeom>
        </p:spPr>
      </p:pic>
      <p:pic>
        <p:nvPicPr>
          <p:cNvPr id="31" name="Picture 30"/>
          <p:cNvPicPr>
            <a:picLocks noChangeAspect="1"/>
          </p:cNvPicPr>
          <p:nvPr/>
        </p:nvPicPr>
        <p:blipFill>
          <a:blip r:embed="rId6"/>
          <a:stretch>
            <a:fillRect/>
          </a:stretch>
        </p:blipFill>
        <p:spPr>
          <a:xfrm>
            <a:off x="2882900" y="3124200"/>
            <a:ext cx="5956300" cy="520700"/>
          </a:xfrm>
          <a:prstGeom prst="rect">
            <a:avLst/>
          </a:prstGeom>
        </p:spPr>
      </p:pic>
      <p:pic>
        <p:nvPicPr>
          <p:cNvPr id="32" name="Picture 31"/>
          <p:cNvPicPr>
            <a:picLocks noChangeAspect="1"/>
          </p:cNvPicPr>
          <p:nvPr/>
        </p:nvPicPr>
        <p:blipFill>
          <a:blip r:embed="rId7"/>
          <a:stretch>
            <a:fillRect/>
          </a:stretch>
        </p:blipFill>
        <p:spPr>
          <a:xfrm>
            <a:off x="2743200" y="3810000"/>
            <a:ext cx="5956300" cy="520700"/>
          </a:xfrm>
          <a:prstGeom prst="rect">
            <a:avLst/>
          </a:prstGeom>
        </p:spPr>
      </p:pic>
      <p:pic>
        <p:nvPicPr>
          <p:cNvPr id="33" name="Picture 32"/>
          <p:cNvPicPr>
            <a:picLocks noChangeAspect="1"/>
          </p:cNvPicPr>
          <p:nvPr/>
        </p:nvPicPr>
        <p:blipFill>
          <a:blip r:embed="rId8"/>
          <a:stretch>
            <a:fillRect/>
          </a:stretch>
        </p:blipFill>
        <p:spPr>
          <a:xfrm>
            <a:off x="3048000" y="4495800"/>
            <a:ext cx="5486400" cy="520700"/>
          </a:xfrm>
          <a:prstGeom prst="rect">
            <a:avLst/>
          </a:prstGeom>
        </p:spPr>
      </p:pic>
    </p:spTree>
    <p:extLst>
      <p:ext uri="{BB962C8B-B14F-4D97-AF65-F5344CB8AC3E}">
        <p14:creationId xmlns:p14="http://schemas.microsoft.com/office/powerpoint/2010/main" val="294374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1EB0F4-D795-3B4F-81D6-9651416C81CB}"/>
              </a:ext>
            </a:extLst>
          </p:cNvPr>
          <p:cNvGrpSpPr/>
          <p:nvPr/>
        </p:nvGrpSpPr>
        <p:grpSpPr>
          <a:xfrm>
            <a:off x="3302129" y="947464"/>
            <a:ext cx="5914104" cy="7026288"/>
            <a:chOff x="1066800" y="0"/>
            <a:chExt cx="5914104" cy="7026288"/>
          </a:xfrm>
        </p:grpSpPr>
        <p:pic>
          <p:nvPicPr>
            <p:cNvPr id="4" name="Picture 3" descr="bagofwords.pdf">
              <a:extLst>
                <a:ext uri="{FF2B5EF4-FFF2-40B4-BE49-F238E27FC236}">
                  <a16:creationId xmlns:a16="http://schemas.microsoft.com/office/drawing/2014/main" id="{C0A6B386-C81C-EE43-902F-C68A60E67F9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27128" r="27127"/>
            <a:stretch/>
          </p:blipFill>
          <p:spPr>
            <a:xfrm>
              <a:off x="1295400" y="0"/>
              <a:ext cx="5685504" cy="7026288"/>
            </a:xfrm>
            <a:prstGeom prst="rect">
              <a:avLst/>
            </a:prstGeom>
          </p:spPr>
        </p:pic>
        <p:sp>
          <p:nvSpPr>
            <p:cNvPr id="8" name="Rectangle 7">
              <a:extLst>
                <a:ext uri="{FF2B5EF4-FFF2-40B4-BE49-F238E27FC236}">
                  <a16:creationId xmlns:a16="http://schemas.microsoft.com/office/drawing/2014/main" id="{394C11E6-B69F-6C40-BB83-7FE1AEDE4679}"/>
                </a:ext>
              </a:extLst>
            </p:cNvPr>
            <p:cNvSpPr/>
            <p:nvPr/>
          </p:nvSpPr>
          <p:spPr>
            <a:xfrm>
              <a:off x="1066800" y="2743200"/>
              <a:ext cx="1752599" cy="844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Object 2">
            <a:extLst>
              <a:ext uri="{FF2B5EF4-FFF2-40B4-BE49-F238E27FC236}">
                <a16:creationId xmlns:a16="http://schemas.microsoft.com/office/drawing/2014/main" id="{C9DAF986-B54A-0548-8E06-27D387BF7366}"/>
              </a:ext>
            </a:extLst>
          </p:cNvPr>
          <p:cNvGraphicFramePr>
            <a:graphicFrameLocks noChangeAspect="1"/>
          </p:cNvGraphicFramePr>
          <p:nvPr>
            <p:extLst>
              <p:ext uri="{D42A27DB-BD31-4B8C-83A1-F6EECF244321}">
                <p14:modId xmlns:p14="http://schemas.microsoft.com/office/powerpoint/2010/main" val="2664608742"/>
              </p:ext>
            </p:extLst>
          </p:nvPr>
        </p:nvGraphicFramePr>
        <p:xfrm>
          <a:off x="228600" y="2687447"/>
          <a:ext cx="4974056" cy="1003217"/>
        </p:xfrm>
        <a:graphic>
          <a:graphicData uri="http://schemas.openxmlformats.org/presentationml/2006/ole">
            <mc:AlternateContent xmlns:mc="http://schemas.openxmlformats.org/markup-compatibility/2006">
              <mc:Choice xmlns:v="urn:schemas-microsoft-com:vml" Requires="v">
                <p:oleObj spid="_x0000_s1108" name="Equation" r:id="rId5" imgW="1828800" imgH="368300" progId="Equation.3">
                  <p:embed/>
                </p:oleObj>
              </mc:Choice>
              <mc:Fallback>
                <p:oleObj name="Equation" r:id="rId5" imgW="1828800" imgH="368300" progId="Equation.3">
                  <p:embed/>
                  <p:pic>
                    <p:nvPicPr>
                      <p:cNvPr id="12" name="Object 2"/>
                      <p:cNvPicPr>
                        <a:picLocks noChangeAspect="1" noChangeArrowheads="1"/>
                      </p:cNvPicPr>
                      <p:nvPr/>
                    </p:nvPicPr>
                    <p:blipFill>
                      <a:blip r:embed="rId6"/>
                      <a:srcRect/>
                      <a:stretch>
                        <a:fillRect/>
                      </a:stretch>
                    </p:blipFill>
                    <p:spPr bwMode="auto">
                      <a:xfrm>
                        <a:off x="228600" y="2687447"/>
                        <a:ext cx="4974056" cy="1003217"/>
                      </a:xfrm>
                      <a:prstGeom prst="rect">
                        <a:avLst/>
                      </a:prstGeom>
                      <a:noFill/>
                      <a:ln>
                        <a:noFill/>
                      </a:ln>
                      <a:effectLst/>
                    </p:spPr>
                  </p:pic>
                </p:oleObj>
              </mc:Fallback>
            </mc:AlternateContent>
          </a:graphicData>
        </a:graphic>
      </p:graphicFrame>
      <p:sp>
        <p:nvSpPr>
          <p:cNvPr id="12" name="Title 11">
            <a:extLst>
              <a:ext uri="{FF2B5EF4-FFF2-40B4-BE49-F238E27FC236}">
                <a16:creationId xmlns:a16="http://schemas.microsoft.com/office/drawing/2014/main" id="{829DEA1B-5390-7646-A6C2-446B80F2B347}"/>
              </a:ext>
            </a:extLst>
          </p:cNvPr>
          <p:cNvSpPr>
            <a:spLocks noGrp="1"/>
          </p:cNvSpPr>
          <p:nvPr>
            <p:ph type="title"/>
          </p:nvPr>
        </p:nvSpPr>
        <p:spPr/>
        <p:txBody>
          <a:bodyPr/>
          <a:lstStyle/>
          <a:p>
            <a:r>
              <a:rPr lang="en-US" dirty="0"/>
              <a:t>Text Classification</a:t>
            </a:r>
          </a:p>
        </p:txBody>
      </p:sp>
    </p:spTree>
    <p:extLst>
      <p:ext uri="{BB962C8B-B14F-4D97-AF65-F5344CB8AC3E}">
        <p14:creationId xmlns:p14="http://schemas.microsoft.com/office/powerpoint/2010/main" val="2457042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Projecting Vector Space Models</a:t>
            </a:r>
          </a:p>
        </p:txBody>
      </p:sp>
      <p:sp>
        <p:nvSpPr>
          <p:cNvPr id="3" name="Slide Number Placeholder 2"/>
          <p:cNvSpPr>
            <a:spLocks noGrp="1"/>
          </p:cNvSpPr>
          <p:nvPr>
            <p:ph type="sldNum" sz="quarter" idx="12"/>
          </p:nvPr>
        </p:nvSpPr>
        <p:spPr/>
        <p:txBody>
          <a:bodyPr/>
          <a:lstStyle/>
          <a:p>
            <a:fld id="{B5FB9113-0BDB-5347-BF7A-E1E339809436}" type="slidenum">
              <a:rPr lang="en-US" smtClean="0"/>
              <a:pPr/>
              <a:t>30</a:t>
            </a:fld>
            <a:endParaRPr lang="en-US" dirty="0"/>
          </a:p>
        </p:txBody>
      </p:sp>
      <p:pic>
        <p:nvPicPr>
          <p:cNvPr id="8" name="Picture 7"/>
          <p:cNvPicPr>
            <a:picLocks noChangeAspect="1"/>
          </p:cNvPicPr>
          <p:nvPr/>
        </p:nvPicPr>
        <p:blipFill>
          <a:blip r:embed="rId3"/>
          <a:stretch>
            <a:fillRect/>
          </a:stretch>
        </p:blipFill>
        <p:spPr>
          <a:xfrm>
            <a:off x="1447800" y="2819400"/>
            <a:ext cx="6324600" cy="3582901"/>
          </a:xfrm>
          <a:prstGeom prst="rect">
            <a:avLst/>
          </a:prstGeom>
        </p:spPr>
      </p:pic>
      <p:pic>
        <p:nvPicPr>
          <p:cNvPr id="9" name="Picture 8"/>
          <p:cNvPicPr>
            <a:picLocks noChangeAspect="1"/>
          </p:cNvPicPr>
          <p:nvPr/>
        </p:nvPicPr>
        <p:blipFill>
          <a:blip r:embed="rId4"/>
          <a:stretch>
            <a:fillRect/>
          </a:stretch>
        </p:blipFill>
        <p:spPr>
          <a:xfrm>
            <a:off x="1447800" y="2819400"/>
            <a:ext cx="6324600" cy="3582901"/>
          </a:xfrm>
          <a:prstGeom prst="rect">
            <a:avLst/>
          </a:prstGeom>
        </p:spPr>
      </p:pic>
      <p:pic>
        <p:nvPicPr>
          <p:cNvPr id="10" name="Picture 9"/>
          <p:cNvPicPr>
            <a:picLocks noChangeAspect="1"/>
          </p:cNvPicPr>
          <p:nvPr/>
        </p:nvPicPr>
        <p:blipFill>
          <a:blip r:embed="rId5"/>
          <a:stretch>
            <a:fillRect/>
          </a:stretch>
        </p:blipFill>
        <p:spPr>
          <a:xfrm>
            <a:off x="1447800" y="2819400"/>
            <a:ext cx="6324600" cy="3582901"/>
          </a:xfrm>
          <a:prstGeom prst="rect">
            <a:avLst/>
          </a:prstGeom>
        </p:spPr>
      </p:pic>
    </p:spTree>
    <p:extLst>
      <p:ext uri="{BB962C8B-B14F-4D97-AF65-F5344CB8AC3E}">
        <p14:creationId xmlns:p14="http://schemas.microsoft.com/office/powerpoint/2010/main" val="86081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a:t>
            </a:r>
            <a:r>
              <a:rPr lang="en-US" dirty="0" err="1"/>
              <a:t>Embeddings</a:t>
            </a:r>
            <a:endParaRPr lang="en-US" dirty="0"/>
          </a:p>
        </p:txBody>
      </p:sp>
      <p:sp>
        <p:nvSpPr>
          <p:cNvPr id="3" name="Content Placeholder 2"/>
          <p:cNvSpPr>
            <a:spLocks noGrp="1"/>
          </p:cNvSpPr>
          <p:nvPr>
            <p:ph idx="1"/>
          </p:nvPr>
        </p:nvSpPr>
        <p:spPr/>
        <p:txBody>
          <a:bodyPr/>
          <a:lstStyle/>
          <a:p>
            <a:pPr marL="0" indent="0">
              <a:buNone/>
            </a:pPr>
            <a:r>
              <a:rPr lang="en-US" dirty="0"/>
              <a:t>Instead of high dimensional vector space models used by Rapp and others in the past, we use low-dimensional word </a:t>
            </a:r>
            <a:r>
              <a:rPr lang="en-US" dirty="0" err="1"/>
              <a:t>embeddings</a:t>
            </a:r>
            <a:r>
              <a:rPr lang="en-US" dirty="0"/>
              <a:t>.</a:t>
            </a:r>
          </a:p>
          <a:p>
            <a:endParaRPr lang="en-US" dirty="0"/>
          </a:p>
        </p:txBody>
      </p:sp>
      <p:sp>
        <p:nvSpPr>
          <p:cNvPr id="4" name="Slide Number Placeholder 3"/>
          <p:cNvSpPr>
            <a:spLocks noGrp="1"/>
          </p:cNvSpPr>
          <p:nvPr>
            <p:ph type="sldNum" sz="quarter" idx="12"/>
          </p:nvPr>
        </p:nvSpPr>
        <p:spPr/>
        <p:txBody>
          <a:bodyPr/>
          <a:lstStyle/>
          <a:p>
            <a:fld id="{024B13ED-57CC-4817-AFF2-A39BFC804D6C}" type="slidenum">
              <a:rPr lang="en-US" smtClean="0"/>
              <a:pPr/>
              <a:t>31</a:t>
            </a:fld>
            <a:endParaRPr lang="en-US"/>
          </a:p>
        </p:txBody>
      </p:sp>
      <p:pic>
        <p:nvPicPr>
          <p:cNvPr id="6" name="Picture 4" descr="Picture 4"/>
          <p:cNvPicPr>
            <a:picLocks noChangeAspect="1"/>
          </p:cNvPicPr>
          <p:nvPr/>
        </p:nvPicPr>
        <p:blipFill>
          <a:blip r:embed="rId2"/>
          <a:stretch>
            <a:fillRect/>
          </a:stretch>
        </p:blipFill>
        <p:spPr>
          <a:xfrm>
            <a:off x="1790700" y="3399103"/>
            <a:ext cx="5562600" cy="3100991"/>
          </a:xfrm>
          <a:prstGeom prst="rect">
            <a:avLst/>
          </a:prstGeom>
          <a:ln w="12700">
            <a:miter lim="400000"/>
          </a:ln>
        </p:spPr>
      </p:pic>
    </p:spTree>
    <p:extLst>
      <p:ext uri="{BB962C8B-B14F-4D97-AF65-F5344CB8AC3E}">
        <p14:creationId xmlns:p14="http://schemas.microsoft.com/office/powerpoint/2010/main" val="459291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Title 1"/>
          <p:cNvSpPr txBox="1">
            <a:spLocks noGrp="1"/>
          </p:cNvSpPr>
          <p:nvPr>
            <p:ph type="title"/>
          </p:nvPr>
        </p:nvSpPr>
        <p:spPr>
          <a:prstGeom prst="rect">
            <a:avLst/>
          </a:prstGeom>
        </p:spPr>
        <p:txBody>
          <a:bodyPr/>
          <a:lstStyle/>
          <a:p>
            <a:r>
              <a:rPr lang="en-US" dirty="0"/>
              <a:t>Learning B</a:t>
            </a:r>
            <a:r>
              <a:rPr dirty="0"/>
              <a:t>ilingual </a:t>
            </a:r>
            <a:r>
              <a:rPr lang="en-US" dirty="0" err="1"/>
              <a:t>E</a:t>
            </a:r>
            <a:r>
              <a:rPr dirty="0" err="1"/>
              <a:t>mbeddings</a:t>
            </a:r>
            <a:endParaRPr dirty="0"/>
          </a:p>
        </p:txBody>
      </p:sp>
      <p:sp>
        <p:nvSpPr>
          <p:cNvPr id="801" name="Content Placeholder 3"/>
          <p:cNvSpPr txBox="1">
            <a:spLocks noGrp="1"/>
          </p:cNvSpPr>
          <p:nvPr>
            <p:ph idx="1"/>
          </p:nvPr>
        </p:nvSpPr>
        <p:spPr>
          <a:prstGeom prst="rect">
            <a:avLst/>
          </a:prstGeom>
        </p:spPr>
        <p:txBody>
          <a:bodyPr/>
          <a:lstStyle/>
          <a:p>
            <a:pPr marL="0" indent="0">
              <a:spcBef>
                <a:spcPts val="422"/>
              </a:spcBef>
              <a:buClrTx/>
              <a:buSzTx/>
              <a:buNone/>
              <a:defRPr sz="3500"/>
            </a:pPr>
            <a:r>
              <a:rPr lang="en-US" b="1" dirty="0">
                <a:solidFill>
                  <a:srgbClr val="664778"/>
                </a:solidFill>
              </a:rPr>
              <a:t>mapping function W </a:t>
            </a:r>
            <a:endParaRPr lang="en-US" dirty="0">
              <a:solidFill>
                <a:srgbClr val="664778"/>
              </a:solidFill>
            </a:endParaRPr>
          </a:p>
        </p:txBody>
      </p:sp>
      <p:sp>
        <p:nvSpPr>
          <p:cNvPr id="802" name="Slide Number Placeholder 2"/>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pic>
        <p:nvPicPr>
          <p:cNvPr id="803" name="Picture 12" descr="Picture 12"/>
          <p:cNvPicPr>
            <a:picLocks noChangeAspect="1"/>
          </p:cNvPicPr>
          <p:nvPr/>
        </p:nvPicPr>
        <p:blipFill>
          <a:blip r:embed="rId3"/>
          <a:stretch>
            <a:fillRect/>
          </a:stretch>
        </p:blipFill>
        <p:spPr>
          <a:xfrm>
            <a:off x="1518047" y="2678907"/>
            <a:ext cx="5994873" cy="3700145"/>
          </a:xfrm>
          <a:prstGeom prst="rect">
            <a:avLst/>
          </a:prstGeom>
          <a:ln w="12700">
            <a:miter lim="400000"/>
          </a:ln>
        </p:spPr>
      </p:pic>
    </p:spTree>
    <p:extLst>
      <p:ext uri="{BB962C8B-B14F-4D97-AF65-F5344CB8AC3E}">
        <p14:creationId xmlns:p14="http://schemas.microsoft.com/office/powerpoint/2010/main" val="1398716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Use in Historical Linguistics</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4084028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Use in Historical Linguistics</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spTree>
    <p:extLst>
      <p:ext uri="{BB962C8B-B14F-4D97-AF65-F5344CB8AC3E}">
        <p14:creationId xmlns:p14="http://schemas.microsoft.com/office/powerpoint/2010/main" val="74983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in Social Science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7067" y="1905000"/>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3311860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56BE-3DBB-564E-91FF-5F1BDC676C6D}"/>
              </a:ext>
            </a:extLst>
          </p:cNvPr>
          <p:cNvSpPr>
            <a:spLocks noGrp="1"/>
          </p:cNvSpPr>
          <p:nvPr>
            <p:ph type="title"/>
          </p:nvPr>
        </p:nvSpPr>
        <p:spPr/>
        <p:txBody>
          <a:bodyPr vert="horz" lIns="91440" tIns="45720" rIns="91440" bIns="45720" rtlCol="0" anchor="b">
            <a:normAutofit/>
          </a:bodyPr>
          <a:lstStyle/>
          <a:p>
            <a:r>
              <a:rPr lang="en-US" sz="7400" dirty="0">
                <a:solidFill>
                  <a:schemeClr val="tx1">
                    <a:lumMod val="85000"/>
                    <a:lumOff val="15000"/>
                  </a:schemeClr>
                </a:solidFill>
              </a:rPr>
              <a:t>What should a semantic model be able to do?</a:t>
            </a:r>
          </a:p>
        </p:txBody>
      </p:sp>
      <p:sp>
        <p:nvSpPr>
          <p:cNvPr id="6" name="Text Placeholder 5">
            <a:extLst>
              <a:ext uri="{FF2B5EF4-FFF2-40B4-BE49-F238E27FC236}">
                <a16:creationId xmlns:a16="http://schemas.microsoft.com/office/drawing/2014/main" id="{0E09C502-A4AE-F948-A9C0-4AA5CFDB89E5}"/>
              </a:ext>
            </a:extLst>
          </p:cNvPr>
          <p:cNvSpPr>
            <a:spLocks noGrp="1"/>
          </p:cNvSpPr>
          <p:nvPr>
            <p:ph type="body" idx="1"/>
          </p:nvPr>
        </p:nvSpPr>
        <p:spPr/>
        <p:txBody>
          <a:bodyPr/>
          <a:lstStyle/>
          <a:p>
            <a:r>
              <a:rPr lang="en-US" dirty="0"/>
              <a:t>Goals for Distributional Semantics</a:t>
            </a:r>
          </a:p>
        </p:txBody>
      </p:sp>
    </p:spTree>
    <p:extLst>
      <p:ext uri="{BB962C8B-B14F-4D97-AF65-F5344CB8AC3E}">
        <p14:creationId xmlns:p14="http://schemas.microsoft.com/office/powerpoint/2010/main" val="484977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0D6C7-2B00-E944-AE21-817A55BB30E1}"/>
              </a:ext>
            </a:extLst>
          </p:cNvPr>
          <p:cNvSpPr>
            <a:spLocks noGrp="1"/>
          </p:cNvSpPr>
          <p:nvPr>
            <p:ph type="title"/>
          </p:nvPr>
        </p:nvSpPr>
        <p:spPr/>
        <p:txBody>
          <a:bodyPr/>
          <a:lstStyle/>
          <a:p>
            <a:r>
              <a:rPr lang="en-US" dirty="0"/>
              <a:t>Goal: Word Sense</a:t>
            </a:r>
          </a:p>
        </p:txBody>
      </p:sp>
      <p:pic>
        <p:nvPicPr>
          <p:cNvPr id="4" name="Content Placeholder 3">
            <a:extLst>
              <a:ext uri="{FF2B5EF4-FFF2-40B4-BE49-F238E27FC236}">
                <a16:creationId xmlns:a16="http://schemas.microsoft.com/office/drawing/2014/main" id="{68A82C4F-F506-5241-A153-C249569DFD67}"/>
              </a:ext>
            </a:extLst>
          </p:cNvPr>
          <p:cNvPicPr>
            <a:picLocks noGrp="1" noChangeAspect="1"/>
          </p:cNvPicPr>
          <p:nvPr>
            <p:ph idx="1"/>
          </p:nvPr>
        </p:nvPicPr>
        <p:blipFill>
          <a:blip r:embed="rId2"/>
          <a:stretch>
            <a:fillRect/>
          </a:stretch>
        </p:blipFill>
        <p:spPr>
          <a:xfrm>
            <a:off x="1371600" y="1739989"/>
            <a:ext cx="5960625" cy="4538982"/>
          </a:xfrm>
        </p:spPr>
      </p:pic>
    </p:spTree>
    <p:extLst>
      <p:ext uri="{BB962C8B-B14F-4D97-AF65-F5344CB8AC3E}">
        <p14:creationId xmlns:p14="http://schemas.microsoft.com/office/powerpoint/2010/main" val="3909177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7659C-F0A5-6D45-90E6-4FF97BF382E8}"/>
              </a:ext>
            </a:extLst>
          </p:cNvPr>
          <p:cNvSpPr>
            <a:spLocks noGrp="1"/>
          </p:cNvSpPr>
          <p:nvPr>
            <p:ph type="title"/>
          </p:nvPr>
        </p:nvSpPr>
        <p:spPr/>
        <p:txBody>
          <a:bodyPr/>
          <a:lstStyle/>
          <a:p>
            <a:r>
              <a:rPr lang="en-US" dirty="0"/>
              <a:t>Goal: </a:t>
            </a:r>
            <a:r>
              <a:rPr lang="en-US" dirty="0" err="1"/>
              <a:t>Hypernomy</a:t>
            </a:r>
            <a:endParaRPr lang="en-US" dirty="0"/>
          </a:p>
        </p:txBody>
      </p:sp>
      <p:sp>
        <p:nvSpPr>
          <p:cNvPr id="3" name="Content Placeholder 2">
            <a:extLst>
              <a:ext uri="{FF2B5EF4-FFF2-40B4-BE49-F238E27FC236}">
                <a16:creationId xmlns:a16="http://schemas.microsoft.com/office/drawing/2014/main" id="{94A3859F-F742-2A44-B542-AAE4E5577C47}"/>
              </a:ext>
            </a:extLst>
          </p:cNvPr>
          <p:cNvSpPr>
            <a:spLocks noGrp="1"/>
          </p:cNvSpPr>
          <p:nvPr>
            <p:ph idx="1"/>
          </p:nvPr>
        </p:nvSpPr>
        <p:spPr/>
        <p:txBody>
          <a:bodyPr/>
          <a:lstStyle/>
          <a:p>
            <a:r>
              <a:rPr lang="en-US" dirty="0"/>
              <a:t>One goal of for a semantic model is to represent the relationship between words.  A classic relation is </a:t>
            </a:r>
            <a:r>
              <a:rPr lang="en-US" i="1" dirty="0" err="1"/>
              <a:t>hypernomy</a:t>
            </a:r>
            <a:r>
              <a:rPr lang="en-US" dirty="0"/>
              <a:t> which describes when one word (the </a:t>
            </a:r>
            <a:r>
              <a:rPr lang="en-US" i="1" dirty="0"/>
              <a:t>hypernym) </a:t>
            </a:r>
            <a:r>
              <a:rPr lang="en-US" dirty="0"/>
              <a:t>is more general than the other word (the </a:t>
            </a:r>
            <a:r>
              <a:rPr lang="en-US" i="1"/>
              <a:t>hyponym</a:t>
            </a:r>
            <a:r>
              <a:rPr lang="en-US"/>
              <a:t>).</a:t>
            </a:r>
            <a:endParaRPr lang="en-US" dirty="0"/>
          </a:p>
        </p:txBody>
      </p:sp>
      <p:pic>
        <p:nvPicPr>
          <p:cNvPr id="5" name="Picture 4">
            <a:extLst>
              <a:ext uri="{FF2B5EF4-FFF2-40B4-BE49-F238E27FC236}">
                <a16:creationId xmlns:a16="http://schemas.microsoft.com/office/drawing/2014/main" id="{EDCCD46E-530F-7648-B6DD-3BA06F5E0B23}"/>
              </a:ext>
            </a:extLst>
          </p:cNvPr>
          <p:cNvPicPr>
            <a:picLocks noChangeAspect="1"/>
          </p:cNvPicPr>
          <p:nvPr/>
        </p:nvPicPr>
        <p:blipFill>
          <a:blip r:embed="rId2"/>
          <a:stretch>
            <a:fillRect/>
          </a:stretch>
        </p:blipFill>
        <p:spPr>
          <a:xfrm>
            <a:off x="2514600" y="2834640"/>
            <a:ext cx="5181600" cy="4023360"/>
          </a:xfrm>
          <a:prstGeom prst="rect">
            <a:avLst/>
          </a:prstGeom>
        </p:spPr>
      </p:pic>
    </p:spTree>
    <p:extLst>
      <p:ext uri="{BB962C8B-B14F-4D97-AF65-F5344CB8AC3E}">
        <p14:creationId xmlns:p14="http://schemas.microsoft.com/office/powerpoint/2010/main" val="2505681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205A-7361-F145-8D7E-00F4AD30F590}"/>
              </a:ext>
            </a:extLst>
          </p:cNvPr>
          <p:cNvSpPr>
            <a:spLocks noGrp="1"/>
          </p:cNvSpPr>
          <p:nvPr>
            <p:ph type="title"/>
          </p:nvPr>
        </p:nvSpPr>
        <p:spPr/>
        <p:txBody>
          <a:bodyPr/>
          <a:lstStyle/>
          <a:p>
            <a:r>
              <a:rPr lang="en-US" dirty="0"/>
              <a:t>Goal: Compositionality</a:t>
            </a:r>
          </a:p>
        </p:txBody>
      </p:sp>
      <p:sp>
        <p:nvSpPr>
          <p:cNvPr id="3" name="Content Placeholder 2">
            <a:extLst>
              <a:ext uri="{FF2B5EF4-FFF2-40B4-BE49-F238E27FC236}">
                <a16:creationId xmlns:a16="http://schemas.microsoft.com/office/drawing/2014/main" id="{1095D266-2E05-C44A-9FF6-11841AAA0375}"/>
              </a:ext>
            </a:extLst>
          </p:cNvPr>
          <p:cNvSpPr>
            <a:spLocks noGrp="1"/>
          </p:cNvSpPr>
          <p:nvPr>
            <p:ph idx="1"/>
          </p:nvPr>
        </p:nvSpPr>
        <p:spPr/>
        <p:txBody>
          <a:bodyPr/>
          <a:lstStyle/>
          <a:p>
            <a:r>
              <a:rPr lang="en-US" dirty="0"/>
              <a:t>Language is </a:t>
            </a:r>
            <a:r>
              <a:rPr lang="en-US" b="1" dirty="0"/>
              <a:t>productive.</a:t>
            </a:r>
            <a:r>
              <a:rPr lang="en-US" dirty="0"/>
              <a:t> We can understand completely new sentences, as long as we know each word in the sentence.  One goal for a semantic model is to be able to </a:t>
            </a:r>
            <a:r>
              <a:rPr lang="en-US" b="1" dirty="0"/>
              <a:t>derive</a:t>
            </a:r>
            <a:r>
              <a:rPr lang="en-US" dirty="0"/>
              <a:t> the meaning of a sentence from its parts, so that we can generalize to new combinations.  This is known as </a:t>
            </a:r>
            <a:r>
              <a:rPr lang="en-US" b="1" dirty="0"/>
              <a:t>compositionality. </a:t>
            </a:r>
          </a:p>
        </p:txBody>
      </p:sp>
    </p:spTree>
    <p:extLst>
      <p:ext uri="{BB962C8B-B14F-4D97-AF65-F5344CB8AC3E}">
        <p14:creationId xmlns:p14="http://schemas.microsoft.com/office/powerpoint/2010/main" val="336964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14" name="Title 1"/>
          <p:cNvSpPr>
            <a:spLocks noGrp="1"/>
          </p:cNvSpPr>
          <p:nvPr>
            <p:ph type="title"/>
          </p:nvPr>
        </p:nvSpPr>
        <p:spPr>
          <a:xfrm>
            <a:off x="5894613" y="634946"/>
            <a:ext cx="2767693" cy="1450757"/>
          </a:xfrm>
        </p:spPr>
        <p:txBody>
          <a:bodyPr>
            <a:normAutofit/>
          </a:bodyPr>
          <a:lstStyle/>
          <a:p>
            <a:r>
              <a:rPr lang="en-US" sz="4400"/>
              <a:t>Regular Expressions</a:t>
            </a:r>
          </a:p>
        </p:txBody>
      </p:sp>
      <p:pic>
        <p:nvPicPr>
          <p:cNvPr id="5" name="Picture 4">
            <a:extLst>
              <a:ext uri="{FF2B5EF4-FFF2-40B4-BE49-F238E27FC236}">
                <a16:creationId xmlns:a16="http://schemas.microsoft.com/office/drawing/2014/main" id="{A77C5F8E-3F9A-8946-9649-DA42A3FC5652}"/>
              </a:ext>
            </a:extLst>
          </p:cNvPr>
          <p:cNvPicPr>
            <a:picLocks noChangeAspect="1"/>
          </p:cNvPicPr>
          <p:nvPr/>
        </p:nvPicPr>
        <p:blipFill>
          <a:blip r:embed="rId3"/>
          <a:stretch>
            <a:fillRect/>
          </a:stretch>
        </p:blipFill>
        <p:spPr>
          <a:xfrm>
            <a:off x="475499" y="673309"/>
            <a:ext cx="5182351" cy="5247950"/>
          </a:xfrm>
          <a:prstGeom prst="rect">
            <a:avLst/>
          </a:prstGeom>
        </p:spPr>
      </p:pic>
      <p:cxnSp>
        <p:nvCxnSpPr>
          <p:cNvPr id="141" name="Straight Connector 14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19107" y="2085703"/>
            <a:ext cx="26746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 name="Rectangle 14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18" name="Slide Number Placeholder 5"/>
          <p:cNvSpPr>
            <a:spLocks noGrp="1"/>
          </p:cNvSpPr>
          <p:nvPr>
            <p:ph type="sldNum" sz="quarter" idx="12"/>
          </p:nvPr>
        </p:nvSpPr>
        <p:spPr>
          <a:xfrm>
            <a:off x="7425343" y="6459785"/>
            <a:ext cx="984019" cy="365125"/>
          </a:xfrm>
        </p:spPr>
        <p:txBody>
          <a:bodyPr>
            <a:normAutofit/>
          </a:bodyPr>
          <a:lstStyle/>
          <a:p>
            <a:pPr>
              <a:spcAft>
                <a:spcPts val="600"/>
              </a:spcAft>
            </a:pPr>
            <a:fld id="{BB8C8334-E00B-3A45-A77B-332115BBC150}" type="slidenum">
              <a:rPr lang="en-US"/>
              <a:pPr>
                <a:spcAft>
                  <a:spcPts val="600"/>
                </a:spcAft>
              </a:pPr>
              <a:t>4</a:t>
            </a:fld>
            <a:endParaRPr lang="en-US"/>
          </a:p>
        </p:txBody>
      </p:sp>
      <p:sp>
        <p:nvSpPr>
          <p:cNvPr id="16" name="Rectangle 15">
            <a:extLst>
              <a:ext uri="{FF2B5EF4-FFF2-40B4-BE49-F238E27FC236}">
                <a16:creationId xmlns:a16="http://schemas.microsoft.com/office/drawing/2014/main" id="{CC707652-018B-534B-B38C-010754796D97}"/>
              </a:ext>
            </a:extLst>
          </p:cNvPr>
          <p:cNvSpPr/>
          <p:nvPr/>
        </p:nvSpPr>
        <p:spPr bwMode="auto">
          <a:xfrm>
            <a:off x="6051516" y="2820632"/>
            <a:ext cx="2362200" cy="2362198"/>
          </a:xfrm>
          <a:custGeom>
            <a:avLst/>
            <a:gdLst>
              <a:gd name="connsiteX0" fmla="*/ 0 w 2362200"/>
              <a:gd name="connsiteY0" fmla="*/ 0 h 2362198"/>
              <a:gd name="connsiteX1" fmla="*/ 590550 w 2362200"/>
              <a:gd name="connsiteY1" fmla="*/ 0 h 2362198"/>
              <a:gd name="connsiteX2" fmla="*/ 1204722 w 2362200"/>
              <a:gd name="connsiteY2" fmla="*/ 0 h 2362198"/>
              <a:gd name="connsiteX3" fmla="*/ 1724406 w 2362200"/>
              <a:gd name="connsiteY3" fmla="*/ 0 h 2362198"/>
              <a:gd name="connsiteX4" fmla="*/ 2362200 w 2362200"/>
              <a:gd name="connsiteY4" fmla="*/ 0 h 2362198"/>
              <a:gd name="connsiteX5" fmla="*/ 2362200 w 2362200"/>
              <a:gd name="connsiteY5" fmla="*/ 614171 h 2362198"/>
              <a:gd name="connsiteX6" fmla="*/ 2362200 w 2362200"/>
              <a:gd name="connsiteY6" fmla="*/ 1157477 h 2362198"/>
              <a:gd name="connsiteX7" fmla="*/ 2362200 w 2362200"/>
              <a:gd name="connsiteY7" fmla="*/ 1748027 h 2362198"/>
              <a:gd name="connsiteX8" fmla="*/ 2362200 w 2362200"/>
              <a:gd name="connsiteY8" fmla="*/ 2362198 h 2362198"/>
              <a:gd name="connsiteX9" fmla="*/ 1842516 w 2362200"/>
              <a:gd name="connsiteY9" fmla="*/ 2362198 h 2362198"/>
              <a:gd name="connsiteX10" fmla="*/ 1228344 w 2362200"/>
              <a:gd name="connsiteY10" fmla="*/ 2362198 h 2362198"/>
              <a:gd name="connsiteX11" fmla="*/ 685038 w 2362200"/>
              <a:gd name="connsiteY11" fmla="*/ 2362198 h 2362198"/>
              <a:gd name="connsiteX12" fmla="*/ 0 w 2362200"/>
              <a:gd name="connsiteY12" fmla="*/ 2362198 h 2362198"/>
              <a:gd name="connsiteX13" fmla="*/ 0 w 2362200"/>
              <a:gd name="connsiteY13" fmla="*/ 1795270 h 2362198"/>
              <a:gd name="connsiteX14" fmla="*/ 0 w 2362200"/>
              <a:gd name="connsiteY14" fmla="*/ 1204721 h 2362198"/>
              <a:gd name="connsiteX15" fmla="*/ 0 w 2362200"/>
              <a:gd name="connsiteY15" fmla="*/ 590550 h 2362198"/>
              <a:gd name="connsiteX16" fmla="*/ 0 w 2362200"/>
              <a:gd name="connsiteY16" fmla="*/ 0 h 2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2200" h="2362198" fill="none" extrusionOk="0">
                <a:moveTo>
                  <a:pt x="0" y="0"/>
                </a:moveTo>
                <a:cubicBezTo>
                  <a:pt x="144775" y="-25940"/>
                  <a:pt x="359327" y="1527"/>
                  <a:pt x="590550" y="0"/>
                </a:cubicBezTo>
                <a:cubicBezTo>
                  <a:pt x="821773" y="-1527"/>
                  <a:pt x="916551" y="53169"/>
                  <a:pt x="1204722" y="0"/>
                </a:cubicBezTo>
                <a:cubicBezTo>
                  <a:pt x="1492893" y="-53169"/>
                  <a:pt x="1478679" y="4184"/>
                  <a:pt x="1724406" y="0"/>
                </a:cubicBezTo>
                <a:cubicBezTo>
                  <a:pt x="1970133" y="-4184"/>
                  <a:pt x="2145409" y="64892"/>
                  <a:pt x="2362200" y="0"/>
                </a:cubicBezTo>
                <a:cubicBezTo>
                  <a:pt x="2390190" y="144585"/>
                  <a:pt x="2349358" y="411518"/>
                  <a:pt x="2362200" y="614171"/>
                </a:cubicBezTo>
                <a:cubicBezTo>
                  <a:pt x="2375042" y="816824"/>
                  <a:pt x="2356274" y="945953"/>
                  <a:pt x="2362200" y="1157477"/>
                </a:cubicBezTo>
                <a:cubicBezTo>
                  <a:pt x="2368126" y="1369001"/>
                  <a:pt x="2310790" y="1559746"/>
                  <a:pt x="2362200" y="1748027"/>
                </a:cubicBezTo>
                <a:cubicBezTo>
                  <a:pt x="2413610" y="1936308"/>
                  <a:pt x="2331361" y="2127289"/>
                  <a:pt x="2362200" y="2362198"/>
                </a:cubicBezTo>
                <a:cubicBezTo>
                  <a:pt x="2159031" y="2404240"/>
                  <a:pt x="2059303" y="2303514"/>
                  <a:pt x="1842516" y="2362198"/>
                </a:cubicBezTo>
                <a:cubicBezTo>
                  <a:pt x="1625729" y="2420882"/>
                  <a:pt x="1482147" y="2351281"/>
                  <a:pt x="1228344" y="2362198"/>
                </a:cubicBezTo>
                <a:cubicBezTo>
                  <a:pt x="974541" y="2373115"/>
                  <a:pt x="832809" y="2355540"/>
                  <a:pt x="685038" y="2362198"/>
                </a:cubicBezTo>
                <a:cubicBezTo>
                  <a:pt x="537267" y="2368856"/>
                  <a:pt x="220123" y="2327713"/>
                  <a:pt x="0" y="2362198"/>
                </a:cubicBezTo>
                <a:cubicBezTo>
                  <a:pt x="-26932" y="2143792"/>
                  <a:pt x="51747" y="1924225"/>
                  <a:pt x="0" y="1795270"/>
                </a:cubicBezTo>
                <a:cubicBezTo>
                  <a:pt x="-51747" y="1666315"/>
                  <a:pt x="62888" y="1489954"/>
                  <a:pt x="0" y="1204721"/>
                </a:cubicBezTo>
                <a:cubicBezTo>
                  <a:pt x="-62888" y="919488"/>
                  <a:pt x="33216" y="754493"/>
                  <a:pt x="0" y="590550"/>
                </a:cubicBezTo>
                <a:cubicBezTo>
                  <a:pt x="-33216" y="426607"/>
                  <a:pt x="57408" y="225025"/>
                  <a:pt x="0" y="0"/>
                </a:cubicBezTo>
                <a:close/>
              </a:path>
              <a:path w="2362200" h="2362198" stroke="0" extrusionOk="0">
                <a:moveTo>
                  <a:pt x="0" y="0"/>
                </a:moveTo>
                <a:cubicBezTo>
                  <a:pt x="159552" y="-64548"/>
                  <a:pt x="323985" y="44195"/>
                  <a:pt x="566928" y="0"/>
                </a:cubicBezTo>
                <a:cubicBezTo>
                  <a:pt x="809871" y="-44195"/>
                  <a:pt x="936027" y="54483"/>
                  <a:pt x="1086612" y="0"/>
                </a:cubicBezTo>
                <a:cubicBezTo>
                  <a:pt x="1237197" y="-54483"/>
                  <a:pt x="1407309" y="8471"/>
                  <a:pt x="1724406" y="0"/>
                </a:cubicBezTo>
                <a:cubicBezTo>
                  <a:pt x="2041503" y="-8471"/>
                  <a:pt x="2108286" y="51409"/>
                  <a:pt x="2362200" y="0"/>
                </a:cubicBezTo>
                <a:cubicBezTo>
                  <a:pt x="2374867" y="164109"/>
                  <a:pt x="2336278" y="402039"/>
                  <a:pt x="2362200" y="566928"/>
                </a:cubicBezTo>
                <a:cubicBezTo>
                  <a:pt x="2388122" y="731817"/>
                  <a:pt x="2352161" y="970646"/>
                  <a:pt x="2362200" y="1110233"/>
                </a:cubicBezTo>
                <a:cubicBezTo>
                  <a:pt x="2372239" y="1249820"/>
                  <a:pt x="2343167" y="1516635"/>
                  <a:pt x="2362200" y="1700783"/>
                </a:cubicBezTo>
                <a:cubicBezTo>
                  <a:pt x="2381233" y="1884931"/>
                  <a:pt x="2291720" y="2088212"/>
                  <a:pt x="2362200" y="2362198"/>
                </a:cubicBezTo>
                <a:cubicBezTo>
                  <a:pt x="2199893" y="2377389"/>
                  <a:pt x="2069201" y="2328701"/>
                  <a:pt x="1818894" y="2362198"/>
                </a:cubicBezTo>
                <a:cubicBezTo>
                  <a:pt x="1568587" y="2395695"/>
                  <a:pt x="1378004" y="2325056"/>
                  <a:pt x="1228344" y="2362198"/>
                </a:cubicBezTo>
                <a:cubicBezTo>
                  <a:pt x="1078684" y="2399340"/>
                  <a:pt x="817161" y="2308148"/>
                  <a:pt x="637794" y="2362198"/>
                </a:cubicBezTo>
                <a:cubicBezTo>
                  <a:pt x="458427" y="2416248"/>
                  <a:pt x="307575" y="2314812"/>
                  <a:pt x="0" y="2362198"/>
                </a:cubicBezTo>
                <a:cubicBezTo>
                  <a:pt x="-68518" y="2083447"/>
                  <a:pt x="41705" y="2005090"/>
                  <a:pt x="0" y="1724405"/>
                </a:cubicBezTo>
                <a:cubicBezTo>
                  <a:pt x="-41705" y="1443720"/>
                  <a:pt x="60591" y="1394143"/>
                  <a:pt x="0" y="1086611"/>
                </a:cubicBezTo>
                <a:cubicBezTo>
                  <a:pt x="-60591" y="779079"/>
                  <a:pt x="4366" y="503453"/>
                  <a:pt x="0" y="0"/>
                </a:cubicBezTo>
                <a:close/>
              </a:path>
            </a:pathLst>
          </a:custGeom>
          <a:solidFill>
            <a:srgbClr val="FFFFB7"/>
          </a:solidFill>
          <a:ln w="19050" cap="flat" cmpd="sng" algn="ctr">
            <a:solidFill>
              <a:schemeClr val="tx1"/>
            </a:solidFill>
            <a:prstDash val="solid"/>
            <a:miter lim="800000"/>
            <a:headEnd type="none" w="med" len="med"/>
            <a:tailEnd type="none" w="med" len="med"/>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txBody>
          <a:bodyPr vert="horz" wrap="squar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Lucida Sans" pitchFamily="-65" charset="0"/>
              </a:rPr>
              <a:t>The bow lute, </a:t>
            </a:r>
            <a:r>
              <a:rPr lang="en-US" sz="2000" b="1" dirty="0">
                <a:latin typeface="Lucida Sans" pitchFamily="-65" charset="0"/>
              </a:rPr>
              <a:t>such as </a:t>
            </a:r>
            <a:r>
              <a:rPr lang="en-US" sz="2000" dirty="0">
                <a:latin typeface="Lucida Sans" pitchFamily="-65" charset="0"/>
              </a:rPr>
              <a:t>the Bambara </a:t>
            </a:r>
            <a:r>
              <a:rPr lang="en-US" sz="2000" dirty="0" err="1">
                <a:latin typeface="Lucida Sans" pitchFamily="-65" charset="0"/>
              </a:rPr>
              <a:t>ndang</a:t>
            </a:r>
            <a:r>
              <a:rPr lang="en-US" sz="2000" dirty="0">
                <a:latin typeface="Lucida Sans" pitchFamily="-65" charset="0"/>
              </a:rPr>
              <a:t>, is plucked and has an individual curved neck for each string </a:t>
            </a:r>
          </a:p>
        </p:txBody>
      </p:sp>
      <p:sp>
        <p:nvSpPr>
          <p:cNvPr id="4" name="TextBox 3">
            <a:extLst>
              <a:ext uri="{FF2B5EF4-FFF2-40B4-BE49-F238E27FC236}">
                <a16:creationId xmlns:a16="http://schemas.microsoft.com/office/drawing/2014/main" id="{5531C153-5D2E-7048-92D6-D6A869051328}"/>
              </a:ext>
            </a:extLst>
          </p:cNvPr>
          <p:cNvSpPr txBox="1"/>
          <p:nvPr/>
        </p:nvSpPr>
        <p:spPr>
          <a:xfrm>
            <a:off x="6180065" y="2349424"/>
            <a:ext cx="2032801" cy="369332"/>
          </a:xfrm>
          <a:prstGeom prst="rect">
            <a:avLst/>
          </a:prstGeom>
          <a:noFill/>
        </p:spPr>
        <p:txBody>
          <a:bodyPr wrap="none" rtlCol="0">
            <a:spAutoFit/>
          </a:bodyPr>
          <a:lstStyle/>
          <a:p>
            <a:r>
              <a:rPr lang="en-US" dirty="0"/>
              <a:t>and Hearst Patterns</a:t>
            </a:r>
          </a:p>
        </p:txBody>
      </p:sp>
    </p:spTree>
    <p:extLst>
      <p:ext uri="{BB962C8B-B14F-4D97-AF65-F5344CB8AC3E}">
        <p14:creationId xmlns:p14="http://schemas.microsoft.com/office/powerpoint/2010/main" val="363761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3F1F-B143-9A4D-AA7E-48E205D0009A}"/>
              </a:ext>
            </a:extLst>
          </p:cNvPr>
          <p:cNvSpPr>
            <a:spLocks noGrp="1"/>
          </p:cNvSpPr>
          <p:nvPr>
            <p:ph type="title"/>
          </p:nvPr>
        </p:nvSpPr>
        <p:spPr/>
        <p:txBody>
          <a:bodyPr/>
          <a:lstStyle/>
          <a:p>
            <a:r>
              <a:rPr lang="en-US" dirty="0"/>
              <a:t>Goal: Grounding</a:t>
            </a:r>
          </a:p>
        </p:txBody>
      </p:sp>
      <p:sp>
        <p:nvSpPr>
          <p:cNvPr id="3" name="Content Placeholder 2">
            <a:extLst>
              <a:ext uri="{FF2B5EF4-FFF2-40B4-BE49-F238E27FC236}">
                <a16:creationId xmlns:a16="http://schemas.microsoft.com/office/drawing/2014/main" id="{5B9A739E-3AFF-2D44-802F-0459C103853D}"/>
              </a:ext>
            </a:extLst>
          </p:cNvPr>
          <p:cNvSpPr>
            <a:spLocks noGrp="1"/>
          </p:cNvSpPr>
          <p:nvPr>
            <p:ph idx="1"/>
          </p:nvPr>
        </p:nvSpPr>
        <p:spPr/>
        <p:txBody>
          <a:bodyPr/>
          <a:lstStyle/>
          <a:p>
            <a:r>
              <a:rPr lang="en-US" dirty="0"/>
              <a:t>Many experimental studies in language acquisition suggest that word meaning arises not only from exposure to the linguistic environment but also from our interaction with the physical world. </a:t>
            </a:r>
            <a:br>
              <a:rPr lang="en-US" dirty="0"/>
            </a:br>
            <a:br>
              <a:rPr lang="en-US" dirty="0"/>
            </a:br>
            <a:r>
              <a:rPr lang="en-US" dirty="0"/>
              <a:t>Use collections of documents that contain pictures</a:t>
            </a:r>
          </a:p>
        </p:txBody>
      </p:sp>
      <p:pic>
        <p:nvPicPr>
          <p:cNvPr id="4" name="Picture 3">
            <a:extLst>
              <a:ext uri="{FF2B5EF4-FFF2-40B4-BE49-F238E27FC236}">
                <a16:creationId xmlns:a16="http://schemas.microsoft.com/office/drawing/2014/main" id="{D8AB2290-7DA6-1349-802F-0F63BA81D4DD}"/>
              </a:ext>
            </a:extLst>
          </p:cNvPr>
          <p:cNvPicPr>
            <a:picLocks noChangeAspect="1"/>
          </p:cNvPicPr>
          <p:nvPr/>
        </p:nvPicPr>
        <p:blipFill>
          <a:blip r:embed="rId3"/>
          <a:stretch>
            <a:fillRect/>
          </a:stretch>
        </p:blipFill>
        <p:spPr>
          <a:xfrm>
            <a:off x="1121107" y="3588597"/>
            <a:ext cx="6947503" cy="2774950"/>
          </a:xfrm>
          <a:prstGeom prst="rect">
            <a:avLst/>
          </a:prstGeom>
        </p:spPr>
      </p:pic>
    </p:spTree>
    <p:extLst>
      <p:ext uri="{BB962C8B-B14F-4D97-AF65-F5344CB8AC3E}">
        <p14:creationId xmlns:p14="http://schemas.microsoft.com/office/powerpoint/2010/main" val="3554968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61143-0D6F-254E-878F-A05257FA2540}"/>
              </a:ext>
            </a:extLst>
          </p:cNvPr>
          <p:cNvSpPr>
            <a:spLocks noGrp="1"/>
          </p:cNvSpPr>
          <p:nvPr>
            <p:ph type="title"/>
          </p:nvPr>
        </p:nvSpPr>
        <p:spPr/>
        <p:txBody>
          <a:bodyPr/>
          <a:lstStyle/>
          <a:p>
            <a:r>
              <a:rPr lang="en-US" dirty="0"/>
              <a:t>A semantic model should </a:t>
            </a:r>
          </a:p>
        </p:txBody>
      </p:sp>
      <p:sp>
        <p:nvSpPr>
          <p:cNvPr id="3" name="Content Placeholder 2">
            <a:extLst>
              <a:ext uri="{FF2B5EF4-FFF2-40B4-BE49-F238E27FC236}">
                <a16:creationId xmlns:a16="http://schemas.microsoft.com/office/drawing/2014/main" id="{669FEB64-FCF7-D748-961F-D71DDD8D5C2D}"/>
              </a:ext>
            </a:extLst>
          </p:cNvPr>
          <p:cNvSpPr>
            <a:spLocks noGrp="1"/>
          </p:cNvSpPr>
          <p:nvPr>
            <p:ph idx="1"/>
          </p:nvPr>
        </p:nvSpPr>
        <p:spPr>
          <a:xfrm>
            <a:off x="822959" y="1845734"/>
            <a:ext cx="7543801" cy="4402666"/>
          </a:xfrm>
        </p:spPr>
        <p:txBody>
          <a:bodyPr>
            <a:normAutofit/>
          </a:bodyPr>
          <a:lstStyle/>
          <a:p>
            <a:pPr marL="457200" indent="-457200">
              <a:buFont typeface="+mj-lt"/>
              <a:buAutoNum type="arabicPeriod"/>
            </a:pPr>
            <a:r>
              <a:rPr lang="en-US" dirty="0">
                <a:solidFill>
                  <a:schemeClr val="tx1"/>
                </a:solidFill>
              </a:rPr>
              <a:t>Handle words with multiple senses (polysemy) and encode relationships like hyponym between words/word senses</a:t>
            </a:r>
          </a:p>
          <a:p>
            <a:pPr marL="457200" indent="-457200">
              <a:buFont typeface="+mj-lt"/>
              <a:buAutoNum type="arabicPeriod"/>
            </a:pPr>
            <a:r>
              <a:rPr lang="en-US" dirty="0">
                <a:solidFill>
                  <a:schemeClr val="tx1"/>
                </a:solidFill>
              </a:rPr>
              <a:t>Robustly handle vagueness (situations when it is unclear whether an entity is a referent of a concept)</a:t>
            </a:r>
          </a:p>
          <a:p>
            <a:pPr marL="457200" indent="-457200">
              <a:buFont typeface="+mj-lt"/>
              <a:buAutoNum type="arabicPeriod"/>
            </a:pPr>
            <a:r>
              <a:rPr lang="en-US" dirty="0">
                <a:solidFill>
                  <a:schemeClr val="tx1"/>
                </a:solidFill>
              </a:rPr>
              <a:t>Should be able to be combined word representations to encode the meanings of sentences (compositionally) </a:t>
            </a:r>
          </a:p>
          <a:p>
            <a:pPr marL="457200" indent="-457200">
              <a:buFont typeface="+mj-lt"/>
              <a:buAutoNum type="arabicPeriod"/>
            </a:pPr>
            <a:r>
              <a:rPr lang="en-US" dirty="0">
                <a:solidFill>
                  <a:schemeClr val="tx1"/>
                </a:solidFill>
              </a:rPr>
              <a:t>Capture how word meaning depends on context. </a:t>
            </a:r>
          </a:p>
          <a:p>
            <a:pPr marL="457200" indent="-457200">
              <a:buFont typeface="+mj-lt"/>
              <a:buAutoNum type="arabicPeriod"/>
            </a:pPr>
            <a:r>
              <a:rPr lang="en-US" dirty="0">
                <a:solidFill>
                  <a:schemeClr val="tx1"/>
                </a:solidFill>
              </a:rPr>
              <a:t>Support logical notions of truth and entailment</a:t>
            </a:r>
          </a:p>
          <a:p>
            <a:pPr marL="457200" indent="-457200">
              <a:buFont typeface="+mj-lt"/>
              <a:buAutoNum type="arabicPeriod"/>
            </a:pPr>
            <a:r>
              <a:rPr lang="en-US" dirty="0">
                <a:solidFill>
                  <a:schemeClr val="tx1"/>
                </a:solidFill>
              </a:rPr>
              <a:t>Generalize to new situations (connecting concepts and referents)</a:t>
            </a:r>
          </a:p>
          <a:p>
            <a:pPr marL="457200" indent="-457200">
              <a:buFont typeface="+mj-lt"/>
              <a:buAutoNum type="arabicPeriod"/>
            </a:pPr>
            <a:r>
              <a:rPr lang="en-US" dirty="0">
                <a:solidFill>
                  <a:schemeClr val="tx1"/>
                </a:solidFill>
              </a:rPr>
              <a:t>Capture how language relates to the world via sensory perception (grounding)</a:t>
            </a:r>
          </a:p>
          <a:p>
            <a:pPr marL="457200" indent="-457200">
              <a:buFont typeface="+mj-lt"/>
              <a:buAutoNum type="arabicPeriod"/>
            </a:pPr>
            <a:endParaRPr lang="en-US" dirty="0">
              <a:solidFill>
                <a:schemeClr val="tx1"/>
              </a:solidFill>
            </a:endParaRPr>
          </a:p>
          <a:p>
            <a:endParaRPr lang="en-US" dirty="0"/>
          </a:p>
          <a:p>
            <a:endParaRPr lang="en-US" dirty="0"/>
          </a:p>
        </p:txBody>
      </p:sp>
    </p:spTree>
    <p:extLst>
      <p:ext uri="{BB962C8B-B14F-4D97-AF65-F5344CB8AC3E}">
        <p14:creationId xmlns:p14="http://schemas.microsoft.com/office/powerpoint/2010/main" val="3944863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2706327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LMs</a:t>
            </a:r>
          </a:p>
        </p:txBody>
      </p:sp>
      <p:pic>
        <p:nvPicPr>
          <p:cNvPr id="4" name="Content Placeholder 3"/>
          <p:cNvPicPr>
            <a:picLocks noGrp="1" noChangeAspect="1"/>
          </p:cNvPicPr>
          <p:nvPr>
            <p:ph idx="1"/>
          </p:nvPr>
        </p:nvPicPr>
        <p:blipFill>
          <a:blip r:embed="rId3"/>
          <a:stretch>
            <a:fillRect/>
          </a:stretch>
        </p:blipFill>
        <p:spPr>
          <a:xfrm>
            <a:off x="685800" y="1981200"/>
            <a:ext cx="7574789" cy="4038599"/>
          </a:xfrm>
          <a:prstGeom prst="rect">
            <a:avLst/>
          </a:prstGeom>
        </p:spPr>
      </p:pic>
      <p:sp>
        <p:nvSpPr>
          <p:cNvPr id="5" name="TextBox 4"/>
          <p:cNvSpPr txBox="1"/>
          <p:nvPr/>
        </p:nvSpPr>
        <p:spPr>
          <a:xfrm>
            <a:off x="7848600" y="3048000"/>
            <a:ext cx="6096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spTree>
    <p:extLst>
      <p:ext uri="{BB962C8B-B14F-4D97-AF65-F5344CB8AC3E}">
        <p14:creationId xmlns:p14="http://schemas.microsoft.com/office/powerpoint/2010/main" val="1771701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idx="1"/>
          </p:nvPr>
        </p:nvSpPr>
        <p:spPr/>
        <p:txBody>
          <a:bodyPr/>
          <a:lstStyle/>
          <a:p>
            <a:r>
              <a:rPr lang="en-US" dirty="0"/>
              <a:t>A recurrent neural network (RNN) is any network that contains a cycle within its network. </a:t>
            </a:r>
          </a:p>
          <a:p>
            <a:r>
              <a:rPr lang="en-US" dirty="0"/>
              <a:t>In such networks the value of a unit can be dependent on earlier outputs as an input. </a:t>
            </a:r>
          </a:p>
          <a:p>
            <a:r>
              <a:rPr lang="en-US" dirty="0"/>
              <a:t>RNNs have proven extremely effective when applied to NLP.</a:t>
            </a:r>
          </a:p>
          <a:p>
            <a:endParaRPr lang="en-US" dirty="0"/>
          </a:p>
        </p:txBody>
      </p:sp>
      <p:pic>
        <p:nvPicPr>
          <p:cNvPr id="6" name="Content Placeholder 3">
            <a:extLst>
              <a:ext uri="{FF2B5EF4-FFF2-40B4-BE49-F238E27FC236}">
                <a16:creationId xmlns:a16="http://schemas.microsoft.com/office/drawing/2014/main" id="{E1332FFD-DEFE-6F4D-ACA2-49A987F10B77}"/>
              </a:ext>
            </a:extLst>
          </p:cNvPr>
          <p:cNvPicPr>
            <a:picLocks noChangeAspect="1"/>
          </p:cNvPicPr>
          <p:nvPr/>
        </p:nvPicPr>
        <p:blipFill>
          <a:blip r:embed="rId3"/>
          <a:stretch>
            <a:fillRect/>
          </a:stretch>
        </p:blipFill>
        <p:spPr>
          <a:xfrm>
            <a:off x="777240" y="1733644"/>
            <a:ext cx="7467600" cy="4672138"/>
          </a:xfrm>
          <a:prstGeom prst="rect">
            <a:avLst/>
          </a:prstGeom>
        </p:spPr>
      </p:pic>
    </p:spTree>
    <p:extLst>
      <p:ext uri="{BB962C8B-B14F-4D97-AF65-F5344CB8AC3E}">
        <p14:creationId xmlns:p14="http://schemas.microsoft.com/office/powerpoint/2010/main" val="3207323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Classifiers</a:t>
            </a:r>
          </a:p>
        </p:txBody>
      </p:sp>
      <p:pic>
        <p:nvPicPr>
          <p:cNvPr id="5" name="Picture 4"/>
          <p:cNvPicPr>
            <a:picLocks noChangeAspect="1"/>
          </p:cNvPicPr>
          <p:nvPr/>
        </p:nvPicPr>
        <p:blipFill>
          <a:blip r:embed="rId3"/>
          <a:stretch>
            <a:fillRect/>
          </a:stretch>
        </p:blipFill>
        <p:spPr>
          <a:xfrm>
            <a:off x="720725" y="1905000"/>
            <a:ext cx="7419975" cy="4343400"/>
          </a:xfrm>
          <a:prstGeom prst="rect">
            <a:avLst/>
          </a:prstGeom>
        </p:spPr>
      </p:pic>
    </p:spTree>
    <p:extLst>
      <p:ext uri="{BB962C8B-B14F-4D97-AF65-F5344CB8AC3E}">
        <p14:creationId xmlns:p14="http://schemas.microsoft.com/office/powerpoint/2010/main" val="2888653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Models</a:t>
            </a:r>
          </a:p>
        </p:txBody>
      </p:sp>
      <p:sp>
        <p:nvSpPr>
          <p:cNvPr id="4" name="TextBox 3"/>
          <p:cNvSpPr txBox="1"/>
          <p:nvPr/>
        </p:nvSpPr>
        <p:spPr>
          <a:xfrm>
            <a:off x="800099" y="1981200"/>
            <a:ext cx="7543801" cy="1692771"/>
          </a:xfrm>
          <a:prstGeom prst="rect">
            <a:avLst/>
          </a:prstGeom>
          <a:solidFill>
            <a:srgbClr val="FFC000"/>
          </a:solidFill>
        </p:spPr>
        <p:txBody>
          <a:bodyPr wrap="square" rtlCol="0">
            <a:spAutoFit/>
          </a:bodyPr>
          <a:lstStyle/>
          <a:p>
            <a:r>
              <a:rPr lang="en-US" sz="2600" dirty="0"/>
              <a:t>A </a:t>
            </a:r>
            <a:r>
              <a:rPr lang="en-US" sz="2600" b="1" dirty="0"/>
              <a:t>sequence model </a:t>
            </a:r>
            <a:r>
              <a:rPr lang="en-US" sz="2600" dirty="0"/>
              <a:t>or </a:t>
            </a:r>
            <a:r>
              <a:rPr lang="en-US" sz="2600" b="1" dirty="0"/>
              <a:t>sequence classifier </a:t>
            </a:r>
            <a:r>
              <a:rPr lang="en-US" sz="2600" dirty="0"/>
              <a:t>is a model whose job is to assign a label or class to each unit in a sequence, thus mapping a sequence of observations to a sequence of labels. </a:t>
            </a:r>
          </a:p>
        </p:txBody>
      </p:sp>
      <p:sp>
        <p:nvSpPr>
          <p:cNvPr id="5" name="Content Placeholder 2">
            <a:extLst>
              <a:ext uri="{FF2B5EF4-FFF2-40B4-BE49-F238E27FC236}">
                <a16:creationId xmlns:a16="http://schemas.microsoft.com/office/drawing/2014/main" id="{BB3830D7-7B05-8D4F-A560-F2B388096DE1}"/>
              </a:ext>
            </a:extLst>
          </p:cNvPr>
          <p:cNvSpPr>
            <a:spLocks noGrp="1"/>
          </p:cNvSpPr>
          <p:nvPr>
            <p:ph idx="1"/>
          </p:nvPr>
        </p:nvSpPr>
        <p:spPr>
          <a:xfrm>
            <a:off x="5300918" y="4267200"/>
            <a:ext cx="2804160" cy="2669436"/>
          </a:xfrm>
        </p:spPr>
        <p:txBody>
          <a:bodyPr>
            <a:normAutofit lnSpcReduction="10000"/>
          </a:bodyPr>
          <a:lstStyle/>
          <a:p>
            <a:r>
              <a:rPr lang="en-US" sz="2600" dirty="0"/>
              <a:t>Noun</a:t>
            </a:r>
          </a:p>
          <a:p>
            <a:r>
              <a:rPr lang="en-US" sz="2600" dirty="0"/>
              <a:t>Verb</a:t>
            </a:r>
          </a:p>
          <a:p>
            <a:r>
              <a:rPr lang="en-US" sz="2600" dirty="0"/>
              <a:t>Pronoun</a:t>
            </a:r>
          </a:p>
          <a:p>
            <a:r>
              <a:rPr lang="en-US" sz="2600" dirty="0"/>
              <a:t>Preposition</a:t>
            </a:r>
          </a:p>
        </p:txBody>
      </p:sp>
      <p:pic>
        <p:nvPicPr>
          <p:cNvPr id="6" name="Picture 5">
            <a:extLst>
              <a:ext uri="{FF2B5EF4-FFF2-40B4-BE49-F238E27FC236}">
                <a16:creationId xmlns:a16="http://schemas.microsoft.com/office/drawing/2014/main" id="{BDB8D9E1-21FE-054E-8AA5-D82EAA6B61A9}"/>
              </a:ext>
            </a:extLst>
          </p:cNvPr>
          <p:cNvPicPr>
            <a:picLocks noChangeAspect="1"/>
          </p:cNvPicPr>
          <p:nvPr/>
        </p:nvPicPr>
        <p:blipFill>
          <a:blip r:embed="rId3"/>
          <a:stretch>
            <a:fillRect/>
          </a:stretch>
        </p:blipFill>
        <p:spPr>
          <a:xfrm>
            <a:off x="1066800" y="3901961"/>
            <a:ext cx="4019320" cy="2669435"/>
          </a:xfrm>
          <a:prstGeom prst="rect">
            <a:avLst/>
          </a:prstGeom>
        </p:spPr>
      </p:pic>
      <p:sp>
        <p:nvSpPr>
          <p:cNvPr id="8" name="Content Placeholder 2">
            <a:extLst>
              <a:ext uri="{FF2B5EF4-FFF2-40B4-BE49-F238E27FC236}">
                <a16:creationId xmlns:a16="http://schemas.microsoft.com/office/drawing/2014/main" id="{0A573CBA-4FE1-0E48-904B-F83A462BFB1D}"/>
              </a:ext>
            </a:extLst>
          </p:cNvPr>
          <p:cNvSpPr txBox="1">
            <a:spLocks/>
          </p:cNvSpPr>
          <p:nvPr/>
        </p:nvSpPr>
        <p:spPr>
          <a:xfrm>
            <a:off x="7162800" y="4267200"/>
            <a:ext cx="2804160" cy="266943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600" dirty="0"/>
              <a:t>Adverb</a:t>
            </a:r>
          </a:p>
          <a:p>
            <a:r>
              <a:rPr lang="en-US" sz="2600" dirty="0"/>
              <a:t>Conjunction</a:t>
            </a:r>
          </a:p>
          <a:p>
            <a:r>
              <a:rPr lang="en-US" sz="2600" dirty="0"/>
              <a:t>Adjective</a:t>
            </a:r>
          </a:p>
          <a:p>
            <a:r>
              <a:rPr lang="en-US" sz="2600" dirty="0"/>
              <a:t>Interjection</a:t>
            </a:r>
          </a:p>
        </p:txBody>
      </p:sp>
    </p:spTree>
    <p:extLst>
      <p:ext uri="{BB962C8B-B14F-4D97-AF65-F5344CB8AC3E}">
        <p14:creationId xmlns:p14="http://schemas.microsoft.com/office/powerpoint/2010/main" val="1028569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A92D47-0333-EA49-AB2B-E1E9C570EB96}"/>
              </a:ext>
            </a:extLst>
          </p:cNvPr>
          <p:cNvGraphicFramePr>
            <a:graphicFrameLocks noGrp="1"/>
          </p:cNvGraphicFramePr>
          <p:nvPr/>
        </p:nvGraphicFramePr>
        <p:xfrm>
          <a:off x="533400" y="-7408"/>
          <a:ext cx="8381999" cy="6865408"/>
        </p:xfrm>
        <a:graphic>
          <a:graphicData uri="http://schemas.openxmlformats.org/drawingml/2006/table">
            <a:tbl>
              <a:tblPr firstRow="1" bandRow="1">
                <a:tableStyleId>{5C22544A-7EE6-4342-B048-85BDC9FD1C3A}</a:tableStyleId>
              </a:tblPr>
              <a:tblGrid>
                <a:gridCol w="869094">
                  <a:extLst>
                    <a:ext uri="{9D8B030D-6E8A-4147-A177-3AD203B41FA5}">
                      <a16:colId xmlns:a16="http://schemas.microsoft.com/office/drawing/2014/main" val="3440199552"/>
                    </a:ext>
                  </a:extLst>
                </a:gridCol>
                <a:gridCol w="1709982">
                  <a:extLst>
                    <a:ext uri="{9D8B030D-6E8A-4147-A177-3AD203B41FA5}">
                      <a16:colId xmlns:a16="http://schemas.microsoft.com/office/drawing/2014/main" val="3659778658"/>
                    </a:ext>
                  </a:extLst>
                </a:gridCol>
                <a:gridCol w="1620855">
                  <a:extLst>
                    <a:ext uri="{9D8B030D-6E8A-4147-A177-3AD203B41FA5}">
                      <a16:colId xmlns:a16="http://schemas.microsoft.com/office/drawing/2014/main" val="4041701860"/>
                    </a:ext>
                  </a:extLst>
                </a:gridCol>
                <a:gridCol w="635836">
                  <a:extLst>
                    <a:ext uri="{9D8B030D-6E8A-4147-A177-3AD203B41FA5}">
                      <a16:colId xmlns:a16="http://schemas.microsoft.com/office/drawing/2014/main" val="1310409518"/>
                    </a:ext>
                  </a:extLst>
                </a:gridCol>
                <a:gridCol w="2095501">
                  <a:extLst>
                    <a:ext uri="{9D8B030D-6E8A-4147-A177-3AD203B41FA5}">
                      <a16:colId xmlns:a16="http://schemas.microsoft.com/office/drawing/2014/main" val="3336822320"/>
                    </a:ext>
                  </a:extLst>
                </a:gridCol>
                <a:gridCol w="1450731">
                  <a:extLst>
                    <a:ext uri="{9D8B030D-6E8A-4147-A177-3AD203B41FA5}">
                      <a16:colId xmlns:a16="http://schemas.microsoft.com/office/drawing/2014/main" val="538282473"/>
                    </a:ext>
                  </a:extLst>
                </a:gridCol>
              </a:tblGrid>
              <a:tr h="304440">
                <a:tc>
                  <a:txBody>
                    <a:bodyPr/>
                    <a:lstStyle/>
                    <a:p>
                      <a:pPr>
                        <a:lnSpc>
                          <a:spcPct val="100000"/>
                        </a:lnSpc>
                      </a:pPr>
                      <a:r>
                        <a:rPr lang="en-US" sz="1600" b="1" dirty="0">
                          <a:solidFill>
                            <a:schemeClr val="tx1"/>
                          </a:solidFill>
                          <a:latin typeface="Times New Roman" panose="02020603050405020304" pitchFamily="18" charset="0"/>
                          <a:cs typeface="Times New Roman" panose="02020603050405020304" pitchFamily="18" charset="0"/>
                        </a:rPr>
                        <a:t>Tag</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600" b="1" dirty="0">
                          <a:solidFill>
                            <a:schemeClr val="tx1"/>
                          </a:solidFill>
                          <a:latin typeface="Times New Roman" panose="02020603050405020304" pitchFamily="18" charset="0"/>
                          <a:cs typeface="Times New Roman" panose="02020603050405020304" pitchFamily="18" charset="0"/>
                        </a:rPr>
                        <a:t>Description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600" b="1" i="0" dirty="0">
                          <a:solidFill>
                            <a:schemeClr val="tx1"/>
                          </a:solidFill>
                          <a:latin typeface="Times New Roman" panose="02020603050405020304" pitchFamily="18" charset="0"/>
                          <a:cs typeface="Times New Roman" panose="02020603050405020304" pitchFamily="18" charset="0"/>
                        </a:rPr>
                        <a:t>Example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600" b="1" dirty="0">
                          <a:solidFill>
                            <a:schemeClr val="tx1"/>
                          </a:solidFill>
                          <a:latin typeface="Times New Roman" panose="02020603050405020304" pitchFamily="18" charset="0"/>
                          <a:cs typeface="Times New Roman" panose="02020603050405020304" pitchFamily="18" charset="0"/>
                        </a:rPr>
                        <a:t>Tag</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600" b="1" dirty="0">
                          <a:solidFill>
                            <a:schemeClr val="tx1"/>
                          </a:solidFill>
                          <a:latin typeface="Times New Roman" panose="02020603050405020304" pitchFamily="18" charset="0"/>
                          <a:cs typeface="Times New Roman" panose="02020603050405020304" pitchFamily="18" charset="0"/>
                        </a:rPr>
                        <a:t>Description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600" b="1" i="0" dirty="0">
                          <a:solidFill>
                            <a:schemeClr val="tx1"/>
                          </a:solidFill>
                          <a:latin typeface="Times New Roman" panose="02020603050405020304" pitchFamily="18" charset="0"/>
                          <a:cs typeface="Times New Roman" panose="02020603050405020304" pitchFamily="18" charset="0"/>
                        </a:rPr>
                        <a:t>Example</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651391078"/>
                  </a:ext>
                </a:extLst>
              </a:tr>
              <a:tr h="354224">
                <a:tc>
                  <a:txBody>
                    <a:bodyPr/>
                    <a:lstStyle/>
                    <a:p>
                      <a:pPr>
                        <a:lnSpc>
                          <a:spcPct val="100000"/>
                        </a:lnSpc>
                      </a:pPr>
                      <a:r>
                        <a:rPr lang="en-US" sz="1400" b="1" dirty="0">
                          <a:solidFill>
                            <a:schemeClr val="tx1"/>
                          </a:solidFill>
                          <a:latin typeface="Times New Roman" panose="02020603050405020304" pitchFamily="18" charset="0"/>
                          <a:cs typeface="Times New Roman" panose="02020603050405020304" pitchFamily="18" charset="0"/>
                        </a:rPr>
                        <a:t>CC</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400" b="0" dirty="0">
                          <a:solidFill>
                            <a:schemeClr val="tx1"/>
                          </a:solidFill>
                          <a:latin typeface="Times New Roman" panose="02020603050405020304" pitchFamily="18" charset="0"/>
                          <a:cs typeface="Times New Roman" panose="02020603050405020304" pitchFamily="18" charset="0"/>
                        </a:rPr>
                        <a:t>coordinating  conjunction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400" b="0" i="1" dirty="0">
                          <a:solidFill>
                            <a:schemeClr val="tx1"/>
                          </a:solidFill>
                          <a:latin typeface="Times New Roman" panose="02020603050405020304" pitchFamily="18" charset="0"/>
                          <a:cs typeface="Times New Roman" panose="02020603050405020304" pitchFamily="18" charset="0"/>
                        </a:rPr>
                        <a:t>and, but, or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400" b="1" dirty="0">
                          <a:solidFill>
                            <a:schemeClr val="tx1"/>
                          </a:solidFill>
                          <a:latin typeface="Times New Roman" panose="02020603050405020304" pitchFamily="18" charset="0"/>
                          <a:cs typeface="Times New Roman" panose="02020603050405020304" pitchFamily="18" charset="0"/>
                        </a:rPr>
                        <a:t>SYM</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400" b="0" dirty="0">
                          <a:solidFill>
                            <a:schemeClr val="tx1"/>
                          </a:solidFill>
                          <a:latin typeface="Times New Roman" panose="02020603050405020304" pitchFamily="18" charset="0"/>
                          <a:cs typeface="Times New Roman" panose="02020603050405020304" pitchFamily="18" charset="0"/>
                        </a:rPr>
                        <a:t>symbol</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nSpc>
                          <a:spcPct val="100000"/>
                        </a:lnSpc>
                      </a:pPr>
                      <a:r>
                        <a:rPr lang="en-US" sz="1400" b="0" i="1" dirty="0">
                          <a:solidFill>
                            <a:schemeClr val="tx1"/>
                          </a:solidFill>
                          <a:latin typeface="Times New Roman" panose="02020603050405020304" pitchFamily="18" charset="0"/>
                          <a:cs typeface="Times New Roman" panose="02020603050405020304" pitchFamily="18" charset="0"/>
                        </a:rPr>
                        <a:t>+, %, &amp;</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977051413"/>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CD</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cardinal number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one, two</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TO</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“to”</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to</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365329948"/>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DT</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determiner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 the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UH</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interjection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ah, oops</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245766463"/>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EX</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existential “there”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there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base form</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eat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320853444"/>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FW</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foreign word</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err="1">
                          <a:solidFill>
                            <a:schemeClr val="tx1"/>
                          </a:solidFill>
                          <a:latin typeface="Times New Roman" panose="02020603050405020304" pitchFamily="18" charset="0"/>
                          <a:cs typeface="Times New Roman" panose="02020603050405020304" pitchFamily="18" charset="0"/>
                        </a:rPr>
                        <a:t>mea</a:t>
                      </a:r>
                      <a:r>
                        <a:rPr lang="en-US" sz="1400" b="0" i="1" dirty="0">
                          <a:solidFill>
                            <a:schemeClr val="tx1"/>
                          </a:solidFill>
                          <a:latin typeface="Times New Roman" panose="02020603050405020304" pitchFamily="18" charset="0"/>
                          <a:cs typeface="Times New Roman" panose="02020603050405020304" pitchFamily="18" charset="0"/>
                        </a:rPr>
                        <a:t> culpa</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VBD</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past tense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ate</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635007536"/>
                  </a:ext>
                </a:extLst>
              </a:tr>
              <a:tr h="354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IN</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proposition/sub-</a:t>
                      </a:r>
                      <a:r>
                        <a:rPr lang="en-US" sz="1400" b="0" dirty="0" err="1">
                          <a:solidFill>
                            <a:schemeClr val="tx1"/>
                          </a:solidFill>
                          <a:latin typeface="Times New Roman" panose="02020603050405020304" pitchFamily="18" charset="0"/>
                          <a:cs typeface="Times New Roman" panose="02020603050405020304" pitchFamily="18" charset="0"/>
                        </a:rPr>
                        <a:t>conj</a:t>
                      </a:r>
                      <a:endParaRPr lang="en-US" sz="1400" b="0" dirty="0">
                        <a:solidFill>
                          <a:schemeClr val="tx1"/>
                        </a:solidFill>
                        <a:latin typeface="Times New Roman" panose="02020603050405020304" pitchFamily="18" charset="0"/>
                        <a:cs typeface="Times New Roman" panose="02020603050405020304" pitchFamily="18"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of, in, by</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VBG</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gerund</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eating</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235177559"/>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JJ</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adjective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yellow</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past participle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eaten</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551197569"/>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JJR</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comparative adjective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bigger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VBP</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non-3sg </a:t>
                      </a:r>
                      <a:r>
                        <a:rPr lang="en-US" sz="1400" b="0" dirty="0" err="1">
                          <a:solidFill>
                            <a:schemeClr val="tx1"/>
                          </a:solidFill>
                          <a:latin typeface="Times New Roman" panose="02020603050405020304" pitchFamily="18" charset="0"/>
                          <a:cs typeface="Times New Roman" panose="02020603050405020304" pitchFamily="18" charset="0"/>
                        </a:rPr>
                        <a:t>pres</a:t>
                      </a:r>
                      <a:endParaRPr lang="en-US" sz="1400" b="0" dirty="0">
                        <a:solidFill>
                          <a:schemeClr val="tx1"/>
                        </a:solidFill>
                        <a:latin typeface="Times New Roman" panose="02020603050405020304" pitchFamily="18" charset="0"/>
                        <a:cs typeface="Times New Roman" panose="02020603050405020304" pitchFamily="18"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eat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502713812"/>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JJS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superlative adjective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wildest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VBZ</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verb 3sg </a:t>
                      </a:r>
                      <a:r>
                        <a:rPr lang="en-US" sz="1400" b="0" dirty="0" err="1">
                          <a:solidFill>
                            <a:schemeClr val="tx1"/>
                          </a:solidFill>
                          <a:latin typeface="Times New Roman" panose="02020603050405020304" pitchFamily="18" charset="0"/>
                          <a:cs typeface="Times New Roman" panose="02020603050405020304" pitchFamily="18" charset="0"/>
                        </a:rPr>
                        <a:t>pres</a:t>
                      </a:r>
                      <a:endParaRPr lang="en-US" sz="1400" b="0" dirty="0">
                        <a:solidFill>
                          <a:schemeClr val="tx1"/>
                        </a:solidFill>
                        <a:latin typeface="Times New Roman" panose="02020603050405020304" pitchFamily="18" charset="0"/>
                        <a:cs typeface="Times New Roman" panose="02020603050405020304" pitchFamily="18" charset="0"/>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eats</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342585066"/>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LS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list item marker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1, 2, One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WDT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chemeClr val="tx1"/>
                          </a:solidFill>
                          <a:latin typeface="Times New Roman" panose="02020603050405020304" pitchFamily="18" charset="0"/>
                          <a:cs typeface="Times New Roman" panose="02020603050405020304" pitchFamily="18" charset="0"/>
                        </a:rPr>
                        <a:t>wh</a:t>
                      </a:r>
                      <a:r>
                        <a:rPr lang="en-US" sz="1400" b="0" dirty="0">
                          <a:solidFill>
                            <a:schemeClr val="tx1"/>
                          </a:solidFill>
                          <a:latin typeface="Times New Roman" panose="02020603050405020304" pitchFamily="18" charset="0"/>
                          <a:cs typeface="Times New Roman" panose="02020603050405020304" pitchFamily="18" charset="0"/>
                        </a:rPr>
                        <a:t>-determiner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which, that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109878230"/>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MD</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modal</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can, should</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WP</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chemeClr val="tx1"/>
                          </a:solidFill>
                          <a:latin typeface="Times New Roman" panose="02020603050405020304" pitchFamily="18" charset="0"/>
                          <a:cs typeface="Times New Roman" panose="02020603050405020304" pitchFamily="18" charset="0"/>
                        </a:rPr>
                        <a:t>wh</a:t>
                      </a:r>
                      <a:r>
                        <a:rPr lang="en-US" sz="1400" b="0" dirty="0">
                          <a:solidFill>
                            <a:schemeClr val="tx1"/>
                          </a:solidFill>
                          <a:latin typeface="Times New Roman" panose="02020603050405020304" pitchFamily="18" charset="0"/>
                          <a:cs typeface="Times New Roman" panose="02020603050405020304" pitchFamily="18" charset="0"/>
                        </a:rPr>
                        <a:t>-pronoun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what, who</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872345623"/>
                  </a:ext>
                </a:extLst>
              </a:tr>
              <a:tr h="354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NN</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noun, singular or mass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llama</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WP$</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possessive </a:t>
                      </a:r>
                      <a:r>
                        <a:rPr lang="en-US" sz="1400" b="0" dirty="0" err="1">
                          <a:solidFill>
                            <a:schemeClr val="tx1"/>
                          </a:solidFill>
                          <a:latin typeface="Times New Roman" panose="02020603050405020304" pitchFamily="18" charset="0"/>
                          <a:cs typeface="Times New Roman" panose="02020603050405020304" pitchFamily="18" charset="0"/>
                        </a:rPr>
                        <a:t>wh</a:t>
                      </a:r>
                      <a:r>
                        <a:rPr lang="en-US" sz="1400" b="0"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whose</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170573098"/>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NNS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noun, plural</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llamas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WRB</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chemeClr val="tx1"/>
                          </a:solidFill>
                          <a:latin typeface="Times New Roman" panose="02020603050405020304" pitchFamily="18" charset="0"/>
                          <a:cs typeface="Times New Roman" panose="02020603050405020304" pitchFamily="18" charset="0"/>
                        </a:rPr>
                        <a:t>wh</a:t>
                      </a:r>
                      <a:r>
                        <a:rPr lang="en-US" sz="1400" b="0" dirty="0">
                          <a:solidFill>
                            <a:schemeClr val="tx1"/>
                          </a:solidFill>
                          <a:latin typeface="Times New Roman" panose="02020603050405020304" pitchFamily="18" charset="0"/>
                          <a:cs typeface="Times New Roman" panose="02020603050405020304" pitchFamily="18" charset="0"/>
                        </a:rPr>
                        <a:t>-adverb</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how, where</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115879688"/>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NNP</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proper noun, sing.</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IBM</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dollar sign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835170066"/>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NNPS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proper noun, plural</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Carolinas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pound sign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801284412"/>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PDT</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predeterminer</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all, both</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left quote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 or “</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21825226"/>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POS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possessive ending</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right quote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 or ”</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863589555"/>
                  </a:ext>
                </a:extLst>
              </a:tr>
              <a:tr h="276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PRP</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personal pronoun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I, you, we</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left parenthesis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 (, {, &lt;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196221548"/>
                  </a:ext>
                </a:extLst>
              </a:tr>
              <a:tr h="3542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PRP$</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possessive pronoun</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your, one’s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anose="02020603050405020304" pitchFamily="18" charset="0"/>
                          <a:cs typeface="Times New Roman" panose="02020603050405020304" pitchFamily="18" charset="0"/>
                        </a:rPr>
                        <a:t>right parenthesis</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1" dirty="0">
                          <a:solidFill>
                            <a:schemeClr val="tx1"/>
                          </a:solidFill>
                          <a:latin typeface="Times New Roman" panose="02020603050405020304" pitchFamily="18" charset="0"/>
                          <a:cs typeface="Times New Roman" panose="02020603050405020304" pitchFamily="18" charset="0"/>
                        </a:rPr>
                        <a:t>], ), }, &gt;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604044792"/>
                  </a:ext>
                </a:extLst>
              </a:tr>
            </a:tbl>
          </a:graphicData>
        </a:graphic>
      </p:graphicFrame>
    </p:spTree>
    <p:extLst>
      <p:ext uri="{BB962C8B-B14F-4D97-AF65-F5344CB8AC3E}">
        <p14:creationId xmlns:p14="http://schemas.microsoft.com/office/powerpoint/2010/main" val="2712979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 Tagging</a:t>
            </a:r>
          </a:p>
        </p:txBody>
      </p:sp>
      <p:sp>
        <p:nvSpPr>
          <p:cNvPr id="3" name="Content Placeholder 2"/>
          <p:cNvSpPr>
            <a:spLocks noGrp="1"/>
          </p:cNvSpPr>
          <p:nvPr>
            <p:ph idx="1"/>
          </p:nvPr>
        </p:nvSpPr>
        <p:spPr>
          <a:xfrm>
            <a:off x="822959" y="1845734"/>
            <a:ext cx="7543801" cy="4326466"/>
          </a:xfrm>
        </p:spPr>
        <p:txBody>
          <a:bodyPr>
            <a:normAutofit fontScale="92500" lnSpcReduction="10000"/>
          </a:bodyPr>
          <a:lstStyle/>
          <a:p>
            <a:r>
              <a:rPr lang="en-US" sz="2400" dirty="0"/>
              <a:t>Words are ambiguous, so tagging must resolve disambiguate.</a:t>
            </a:r>
          </a:p>
          <a:p>
            <a:endParaRPr lang="en-US" sz="2400" dirty="0"/>
          </a:p>
          <a:p>
            <a:endParaRPr lang="en-US" sz="2400" dirty="0"/>
          </a:p>
          <a:p>
            <a:endParaRPr lang="en-US" sz="2400" dirty="0"/>
          </a:p>
          <a:p>
            <a:endParaRPr lang="en-US" sz="2400" dirty="0"/>
          </a:p>
          <a:p>
            <a:endParaRPr lang="en-US" sz="2400" dirty="0"/>
          </a:p>
          <a:p>
            <a:endParaRPr lang="en-US" sz="1900" dirty="0">
              <a:solidFill>
                <a:schemeClr val="tx1"/>
              </a:solidFill>
            </a:endParaRPr>
          </a:p>
          <a:p>
            <a:endParaRPr lang="en-US" sz="1900" dirty="0">
              <a:solidFill>
                <a:schemeClr val="tx1"/>
              </a:solidFill>
            </a:endParaRPr>
          </a:p>
          <a:p>
            <a:r>
              <a:rPr lang="en-US" sz="1900" dirty="0">
                <a:solidFill>
                  <a:schemeClr val="tx1"/>
                </a:solidFill>
              </a:rPr>
              <a:t>The amount of tag ambiguity for word types in the Brown and WSJ corpora from the Treebank-3 (45-tag) tagging. These statistics include punctuation as words, and assume words are kept in their original case.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772400"/>
            <a:ext cx="7772400" cy="2467779"/>
          </a:xfrm>
          <a:prstGeom prst="rect">
            <a:avLst/>
          </a:prstGeom>
        </p:spPr>
      </p:pic>
      <p:graphicFrame>
        <p:nvGraphicFramePr>
          <p:cNvPr id="5" name="Table 4">
            <a:extLst>
              <a:ext uri="{FF2B5EF4-FFF2-40B4-BE49-F238E27FC236}">
                <a16:creationId xmlns:a16="http://schemas.microsoft.com/office/drawing/2014/main" id="{43C8EB50-0623-7445-9313-06613D382DFE}"/>
              </a:ext>
            </a:extLst>
          </p:cNvPr>
          <p:cNvGraphicFramePr>
            <a:graphicFrameLocks noGrp="1"/>
          </p:cNvGraphicFramePr>
          <p:nvPr/>
        </p:nvGraphicFramePr>
        <p:xfrm>
          <a:off x="822959" y="2438400"/>
          <a:ext cx="7444740" cy="2560320"/>
        </p:xfrm>
        <a:graphic>
          <a:graphicData uri="http://schemas.openxmlformats.org/drawingml/2006/table">
            <a:tbl>
              <a:tblPr firstRow="1" bandRow="1">
                <a:tableStyleId>{5C22544A-7EE6-4342-B048-85BDC9FD1C3A}</a:tableStyleId>
              </a:tblPr>
              <a:tblGrid>
                <a:gridCol w="2481580">
                  <a:extLst>
                    <a:ext uri="{9D8B030D-6E8A-4147-A177-3AD203B41FA5}">
                      <a16:colId xmlns:a16="http://schemas.microsoft.com/office/drawing/2014/main" val="1172783316"/>
                    </a:ext>
                  </a:extLst>
                </a:gridCol>
                <a:gridCol w="2481580">
                  <a:extLst>
                    <a:ext uri="{9D8B030D-6E8A-4147-A177-3AD203B41FA5}">
                      <a16:colId xmlns:a16="http://schemas.microsoft.com/office/drawing/2014/main" val="3551656790"/>
                    </a:ext>
                  </a:extLst>
                </a:gridCol>
                <a:gridCol w="2481580">
                  <a:extLst>
                    <a:ext uri="{9D8B030D-6E8A-4147-A177-3AD203B41FA5}">
                      <a16:colId xmlns:a16="http://schemas.microsoft.com/office/drawing/2014/main" val="3175167390"/>
                    </a:ext>
                  </a:extLst>
                </a:gridCol>
              </a:tblGrid>
              <a:tr h="308671">
                <a:tc>
                  <a:txBody>
                    <a:bodyPr/>
                    <a:lstStyle/>
                    <a:p>
                      <a:pPr algn="ctr"/>
                      <a:r>
                        <a:rPr lang="en-US" sz="1800" b="1" dirty="0">
                          <a:solidFill>
                            <a:schemeClr val="tx1"/>
                          </a:solidFill>
                        </a:rPr>
                        <a:t>Types: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gn="ctr"/>
                      <a:r>
                        <a:rPr lang="en-US" sz="1800" b="1" dirty="0">
                          <a:solidFill>
                            <a:schemeClr val="tx1"/>
                          </a:solidFill>
                        </a:rPr>
                        <a:t>WSJ</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tc>
                  <a:txBody>
                    <a:bodyPr/>
                    <a:lstStyle/>
                    <a:p>
                      <a:pPr algn="ctr"/>
                      <a:r>
                        <a:rPr lang="en-US" sz="1800" b="1" dirty="0">
                          <a:solidFill>
                            <a:schemeClr val="tx1"/>
                          </a:solidFill>
                        </a:rPr>
                        <a:t>Brown</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931156281"/>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 Unambiguous </a:t>
                      </a:r>
                      <a:r>
                        <a:rPr lang="en-US" sz="1800" b="0" dirty="0">
                          <a:solidFill>
                            <a:schemeClr val="tx1"/>
                          </a:solidFill>
                        </a:rPr>
                        <a:t>(1 tag)</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44,432 (</a:t>
                      </a:r>
                      <a:r>
                        <a:rPr lang="en-US" sz="1800" b="1" dirty="0">
                          <a:solidFill>
                            <a:schemeClr val="tx1"/>
                          </a:solidFill>
                        </a:rPr>
                        <a:t>86%</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45,799 (</a:t>
                      </a:r>
                      <a:r>
                        <a:rPr lang="en-US" sz="1800" b="1" dirty="0">
                          <a:solidFill>
                            <a:schemeClr val="tx1"/>
                          </a:solidFill>
                        </a:rPr>
                        <a:t>85%</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822759060"/>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Ambiguous</a:t>
                      </a:r>
                      <a:r>
                        <a:rPr lang="en-US" sz="1800" b="0" dirty="0">
                          <a:solidFill>
                            <a:schemeClr val="tx1"/>
                          </a:solidFill>
                        </a:rPr>
                        <a:t> (2+ tags)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7,025 (</a:t>
                      </a:r>
                      <a:r>
                        <a:rPr lang="en-US" sz="1800" b="1" dirty="0">
                          <a:solidFill>
                            <a:schemeClr val="tx1"/>
                          </a:solidFill>
                        </a:rPr>
                        <a:t>14%</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8,050 (</a:t>
                      </a:r>
                      <a:r>
                        <a:rPr lang="en-US" sz="1800" b="1" dirty="0">
                          <a:solidFill>
                            <a:schemeClr val="tx1"/>
                          </a:solidFill>
                        </a:rPr>
                        <a:t>15%</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209365357"/>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4079422696"/>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Tokens: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685329222"/>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 </a:t>
                      </a:r>
                      <a:r>
                        <a:rPr lang="en-US" sz="1800" b="1" dirty="0">
                          <a:solidFill>
                            <a:schemeClr val="tx1"/>
                          </a:solidFill>
                        </a:rPr>
                        <a:t>Unambiguous </a:t>
                      </a:r>
                      <a:r>
                        <a:rPr lang="en-US" sz="1800" b="0" dirty="0">
                          <a:solidFill>
                            <a:schemeClr val="tx1"/>
                          </a:solidFill>
                        </a:rPr>
                        <a:t>(1 tag)</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577,421 (</a:t>
                      </a:r>
                      <a:r>
                        <a:rPr lang="en-US" sz="1800" b="1" dirty="0">
                          <a:solidFill>
                            <a:schemeClr val="tx1"/>
                          </a:solidFill>
                        </a:rPr>
                        <a:t>45%</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384,349 (</a:t>
                      </a:r>
                      <a:r>
                        <a:rPr lang="en-US" sz="1800" b="1" dirty="0">
                          <a:solidFill>
                            <a:schemeClr val="tx1"/>
                          </a:solidFill>
                        </a:rPr>
                        <a:t>33%</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542524568"/>
                  </a:ext>
                </a:extLst>
              </a:tr>
              <a:tr h="3086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rPr>
                        <a:t>Ambiguous </a:t>
                      </a:r>
                      <a:r>
                        <a:rPr lang="en-US" sz="1800" b="0" dirty="0">
                          <a:solidFill>
                            <a:schemeClr val="tx1"/>
                          </a:solidFill>
                        </a:rPr>
                        <a:t>(2+ tags)</a:t>
                      </a:r>
                    </a:p>
                  </a:txBody>
                  <a:tcPr>
                    <a:lnL w="19050" cap="flat" cmpd="sng" algn="ctr">
                      <a:solidFill>
                        <a:schemeClr val="accent1">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711,780 (</a:t>
                      </a:r>
                      <a:r>
                        <a:rPr lang="en-US" sz="1800" b="1" dirty="0">
                          <a:solidFill>
                            <a:schemeClr val="tx1"/>
                          </a:solidFill>
                        </a:rPr>
                        <a:t>55%</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786,646 (</a:t>
                      </a:r>
                      <a:r>
                        <a:rPr lang="en-US" sz="1800" b="1" dirty="0">
                          <a:solidFill>
                            <a:schemeClr val="tx1"/>
                          </a:solidFill>
                        </a:rPr>
                        <a:t>67%</a:t>
                      </a:r>
                      <a:r>
                        <a:rPr lang="en-US" sz="1800" b="0" dirty="0">
                          <a:solidFill>
                            <a:schemeClr val="tx1"/>
                          </a:solidFill>
                        </a:rPr>
                        <a:t>)</a:t>
                      </a:r>
                    </a:p>
                  </a:txBody>
                  <a:tcPr>
                    <a:lnL w="19050" cap="flat" cmpd="sng" algn="ctr">
                      <a:no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321469666"/>
                  </a:ext>
                </a:extLst>
              </a:tr>
            </a:tbl>
          </a:graphicData>
        </a:graphic>
      </p:graphicFrame>
    </p:spTree>
    <p:extLst>
      <p:ext uri="{BB962C8B-B14F-4D97-AF65-F5344CB8AC3E}">
        <p14:creationId xmlns:p14="http://schemas.microsoft.com/office/powerpoint/2010/main" val="2551180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frequent class baseline</a:t>
            </a:r>
          </a:p>
        </p:txBody>
      </p:sp>
      <p:sp>
        <p:nvSpPr>
          <p:cNvPr id="3" name="Content Placeholder 2"/>
          <p:cNvSpPr>
            <a:spLocks noGrp="1"/>
          </p:cNvSpPr>
          <p:nvPr>
            <p:ph idx="1"/>
          </p:nvPr>
        </p:nvSpPr>
        <p:spPr/>
        <p:txBody>
          <a:bodyPr>
            <a:normAutofit/>
          </a:bodyPr>
          <a:lstStyle/>
          <a:p>
            <a:r>
              <a:rPr lang="en-US" sz="2600" dirty="0"/>
              <a:t>Many words are easy to disambiguate, because their different tags aren’t equally likely. </a:t>
            </a:r>
          </a:p>
          <a:p>
            <a:r>
              <a:rPr lang="en-US" sz="2600" dirty="0"/>
              <a:t>Simplistic baseline for POS tagging: given an ambiguous word, choose the tag which is most frequent in the training corpus. </a:t>
            </a:r>
          </a:p>
          <a:p>
            <a:r>
              <a:rPr lang="en-US" sz="2600" dirty="0"/>
              <a:t> </a:t>
            </a:r>
          </a:p>
        </p:txBody>
      </p:sp>
      <p:sp>
        <p:nvSpPr>
          <p:cNvPr id="4" name="TextBox 3"/>
          <p:cNvSpPr txBox="1"/>
          <p:nvPr/>
        </p:nvSpPr>
        <p:spPr>
          <a:xfrm>
            <a:off x="822959" y="4343400"/>
            <a:ext cx="7693904" cy="1692771"/>
          </a:xfrm>
          <a:prstGeom prst="rect">
            <a:avLst/>
          </a:prstGeom>
          <a:solidFill>
            <a:srgbClr val="92D050"/>
          </a:solidFill>
        </p:spPr>
        <p:txBody>
          <a:bodyPr wrap="square" rtlCol="0">
            <a:spAutoFit/>
          </a:bodyPr>
          <a:lstStyle/>
          <a:p>
            <a:r>
              <a:rPr lang="en-US" sz="2600" b="1" dirty="0"/>
              <a:t>Most Frequent Class Baseline: </a:t>
            </a:r>
            <a:r>
              <a:rPr lang="en-US" sz="2600" dirty="0"/>
              <a:t>Always compare a classifier against a baseline at least as good as the most frequent class baseline (assigning each token to the class it occurred in most often in the training set). </a:t>
            </a:r>
          </a:p>
        </p:txBody>
      </p:sp>
    </p:spTree>
    <p:extLst>
      <p:ext uri="{BB962C8B-B14F-4D97-AF65-F5344CB8AC3E}">
        <p14:creationId xmlns:p14="http://schemas.microsoft.com/office/powerpoint/2010/main" val="76775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Morphology</a:t>
            </a:r>
          </a:p>
        </p:txBody>
      </p:sp>
      <p:sp>
        <p:nvSpPr>
          <p:cNvPr id="43011" name="Rectangle 3"/>
          <p:cNvSpPr>
            <a:spLocks noGrp="1" noChangeArrowheads="1"/>
          </p:cNvSpPr>
          <p:nvPr>
            <p:ph idx="1"/>
          </p:nvPr>
        </p:nvSpPr>
        <p:spPr/>
        <p:txBody>
          <a:bodyPr/>
          <a:lstStyle/>
          <a:p>
            <a:r>
              <a:rPr lang="en-US" sz="2800" b="1" dirty="0"/>
              <a:t>Morphemes</a:t>
            </a:r>
            <a:r>
              <a:rPr lang="en-US" sz="2800" dirty="0"/>
              <a:t>:</a:t>
            </a:r>
          </a:p>
          <a:p>
            <a:pPr lvl="1"/>
            <a:r>
              <a:rPr lang="en-US" sz="2400" dirty="0"/>
              <a:t>The small meaningful units that make up words</a:t>
            </a:r>
          </a:p>
          <a:p>
            <a:pPr lvl="1"/>
            <a:r>
              <a:rPr lang="en-US" sz="2400" b="1" dirty="0">
                <a:solidFill>
                  <a:srgbClr val="FF0000"/>
                </a:solidFill>
              </a:rPr>
              <a:t>Stems</a:t>
            </a:r>
            <a:r>
              <a:rPr lang="en-US" sz="2400" dirty="0"/>
              <a:t>: The core meaning-bearing units</a:t>
            </a:r>
          </a:p>
          <a:p>
            <a:pPr lvl="1"/>
            <a:r>
              <a:rPr lang="en-US" sz="2400" b="1" dirty="0">
                <a:solidFill>
                  <a:srgbClr val="FF0000"/>
                </a:solidFill>
              </a:rPr>
              <a:t>Affixes</a:t>
            </a:r>
            <a:r>
              <a:rPr lang="en-US" sz="2400" dirty="0"/>
              <a:t>: Bits and pieces that adhere to stems</a:t>
            </a:r>
          </a:p>
          <a:p>
            <a:pPr lvl="1"/>
            <a:r>
              <a:rPr lang="en-US" sz="2800" dirty="0"/>
              <a:t>Often with grammatical functions</a:t>
            </a:r>
          </a:p>
        </p:txBody>
      </p:sp>
    </p:spTree>
    <p:extLst>
      <p:ext uri="{BB962C8B-B14F-4D97-AF65-F5344CB8AC3E}">
        <p14:creationId xmlns:p14="http://schemas.microsoft.com/office/powerpoint/2010/main" val="225562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Sequences</a:t>
            </a:r>
          </a:p>
        </p:txBody>
      </p:sp>
      <p:pic>
        <p:nvPicPr>
          <p:cNvPr id="4" name="Content Placeholder 3"/>
          <p:cNvPicPr>
            <a:picLocks noGrp="1" noChangeAspect="1"/>
          </p:cNvPicPr>
          <p:nvPr>
            <p:ph idx="1"/>
          </p:nvPr>
        </p:nvPicPr>
        <p:blipFill>
          <a:blip r:embed="rId3"/>
          <a:stretch>
            <a:fillRect/>
          </a:stretch>
        </p:blipFill>
        <p:spPr>
          <a:xfrm>
            <a:off x="700539" y="2133600"/>
            <a:ext cx="7788641" cy="3773379"/>
          </a:xfrm>
          <a:prstGeom prst="rect">
            <a:avLst/>
          </a:prstGeom>
        </p:spPr>
      </p:pic>
    </p:spTree>
    <p:extLst>
      <p:ext uri="{BB962C8B-B14F-4D97-AF65-F5344CB8AC3E}">
        <p14:creationId xmlns:p14="http://schemas.microsoft.com/office/powerpoint/2010/main" val="2504547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53839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3814325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 for sequence classification</a:t>
            </a:r>
          </a:p>
        </p:txBody>
      </p:sp>
      <p:pic>
        <p:nvPicPr>
          <p:cNvPr id="4" name="Picture 3"/>
          <p:cNvPicPr>
            <a:picLocks noChangeAspect="1"/>
          </p:cNvPicPr>
          <p:nvPr/>
        </p:nvPicPr>
        <p:blipFill>
          <a:blip r:embed="rId2"/>
          <a:stretch>
            <a:fillRect/>
          </a:stretch>
        </p:blipFill>
        <p:spPr>
          <a:xfrm>
            <a:off x="1143000" y="1828799"/>
            <a:ext cx="7086600" cy="4681057"/>
          </a:xfrm>
          <a:prstGeom prst="rect">
            <a:avLst/>
          </a:prstGeom>
        </p:spPr>
      </p:pic>
    </p:spTree>
    <p:extLst>
      <p:ext uri="{BB962C8B-B14F-4D97-AF65-F5344CB8AC3E}">
        <p14:creationId xmlns:p14="http://schemas.microsoft.com/office/powerpoint/2010/main" val="2019573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2F90F-35C1-8D45-BDA9-0A6091EDE4C1}"/>
              </a:ext>
            </a:extLst>
          </p:cNvPr>
          <p:cNvSpPr>
            <a:spLocks noGrp="1"/>
          </p:cNvSpPr>
          <p:nvPr>
            <p:ph type="title"/>
          </p:nvPr>
        </p:nvSpPr>
        <p:spPr/>
        <p:txBody>
          <a:bodyPr/>
          <a:lstStyle/>
          <a:p>
            <a:r>
              <a:rPr lang="en-US" dirty="0"/>
              <a:t>Syntactic Parsing</a:t>
            </a:r>
          </a:p>
        </p:txBody>
      </p:sp>
      <p:pic>
        <p:nvPicPr>
          <p:cNvPr id="5" name="Content Placeholder 4">
            <a:extLst>
              <a:ext uri="{FF2B5EF4-FFF2-40B4-BE49-F238E27FC236}">
                <a16:creationId xmlns:a16="http://schemas.microsoft.com/office/drawing/2014/main" id="{4E72ACDE-52D6-D843-B519-5F499A16FA3D}"/>
              </a:ext>
            </a:extLst>
          </p:cNvPr>
          <p:cNvPicPr>
            <a:picLocks noGrp="1" noChangeAspect="1"/>
          </p:cNvPicPr>
          <p:nvPr>
            <p:ph idx="1"/>
          </p:nvPr>
        </p:nvPicPr>
        <p:blipFill>
          <a:blip r:embed="rId3"/>
          <a:stretch>
            <a:fillRect/>
          </a:stretch>
        </p:blipFill>
        <p:spPr>
          <a:xfrm>
            <a:off x="793143" y="1981200"/>
            <a:ext cx="7872306" cy="4590196"/>
          </a:xfrm>
          <a:prstGeom prst="rect">
            <a:avLst/>
          </a:prstGeom>
        </p:spPr>
      </p:pic>
    </p:spTree>
    <p:extLst>
      <p:ext uri="{BB962C8B-B14F-4D97-AF65-F5344CB8AC3E}">
        <p14:creationId xmlns:p14="http://schemas.microsoft.com/office/powerpoint/2010/main" val="3003929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2F90F-35C1-8D45-BDA9-0A6091EDE4C1}"/>
              </a:ext>
            </a:extLst>
          </p:cNvPr>
          <p:cNvSpPr>
            <a:spLocks noGrp="1"/>
          </p:cNvSpPr>
          <p:nvPr>
            <p:ph type="title"/>
          </p:nvPr>
        </p:nvSpPr>
        <p:spPr/>
        <p:txBody>
          <a:bodyPr/>
          <a:lstStyle/>
          <a:p>
            <a:r>
              <a:rPr lang="en-US" dirty="0"/>
              <a:t>Ambiguity</a:t>
            </a:r>
          </a:p>
        </p:txBody>
      </p:sp>
      <p:sp>
        <p:nvSpPr>
          <p:cNvPr id="3" name="Content Placeholder 2">
            <a:extLst>
              <a:ext uri="{FF2B5EF4-FFF2-40B4-BE49-F238E27FC236}">
                <a16:creationId xmlns:a16="http://schemas.microsoft.com/office/drawing/2014/main" id="{32A68AB0-8742-CA44-8A2C-9FB0B295454C}"/>
              </a:ext>
            </a:extLst>
          </p:cNvPr>
          <p:cNvSpPr>
            <a:spLocks noGrp="1"/>
          </p:cNvSpPr>
          <p:nvPr>
            <p:ph idx="1"/>
          </p:nvPr>
        </p:nvSpPr>
        <p:spPr/>
        <p:txBody>
          <a:bodyPr/>
          <a:lstStyle/>
          <a:p>
            <a:r>
              <a:rPr lang="en-US" b="1" dirty="0"/>
              <a:t>Ambiguity</a:t>
            </a:r>
            <a:r>
              <a:rPr lang="en-US" dirty="0"/>
              <a:t> can arise because of words with </a:t>
            </a:r>
            <a:r>
              <a:rPr lang="en-US" b="1" dirty="0"/>
              <a:t>multiple senses or</a:t>
            </a:r>
            <a:r>
              <a:rPr lang="en-US" dirty="0"/>
              <a:t> </a:t>
            </a:r>
            <a:r>
              <a:rPr lang="en-US" b="1" dirty="0"/>
              <a:t>POS tags</a:t>
            </a:r>
            <a:r>
              <a:rPr lang="en-US" dirty="0"/>
              <a:t>.  Many kinds of ambiguity are also structural.  </a:t>
            </a:r>
          </a:p>
        </p:txBody>
      </p:sp>
      <p:grpSp>
        <p:nvGrpSpPr>
          <p:cNvPr id="7" name="Group 6">
            <a:extLst>
              <a:ext uri="{FF2B5EF4-FFF2-40B4-BE49-F238E27FC236}">
                <a16:creationId xmlns:a16="http://schemas.microsoft.com/office/drawing/2014/main" id="{B8EF26F6-8873-0D44-8E98-E2F235CC002B}"/>
              </a:ext>
            </a:extLst>
          </p:cNvPr>
          <p:cNvGrpSpPr/>
          <p:nvPr/>
        </p:nvGrpSpPr>
        <p:grpSpPr>
          <a:xfrm>
            <a:off x="1524000" y="2540155"/>
            <a:ext cx="6172200" cy="4317845"/>
            <a:chOff x="1524000" y="2540155"/>
            <a:chExt cx="6172200" cy="4317845"/>
          </a:xfrm>
        </p:grpSpPr>
        <p:pic>
          <p:nvPicPr>
            <p:cNvPr id="5" name="Picture 4">
              <a:extLst>
                <a:ext uri="{FF2B5EF4-FFF2-40B4-BE49-F238E27FC236}">
                  <a16:creationId xmlns:a16="http://schemas.microsoft.com/office/drawing/2014/main" id="{A0A31FB4-C26E-AE44-9479-E0A7A8176DFD}"/>
                </a:ext>
              </a:extLst>
            </p:cNvPr>
            <p:cNvPicPr>
              <a:picLocks noChangeAspect="1"/>
            </p:cNvPicPr>
            <p:nvPr/>
          </p:nvPicPr>
          <p:blipFill>
            <a:blip r:embed="rId2"/>
            <a:stretch>
              <a:fillRect/>
            </a:stretch>
          </p:blipFill>
          <p:spPr>
            <a:xfrm>
              <a:off x="1981200" y="2540155"/>
              <a:ext cx="5715000" cy="4286250"/>
            </a:xfrm>
            <a:prstGeom prst="rect">
              <a:avLst/>
            </a:prstGeom>
          </p:spPr>
        </p:pic>
        <p:sp>
          <p:nvSpPr>
            <p:cNvPr id="4" name="Rectangle 3">
              <a:extLst>
                <a:ext uri="{FF2B5EF4-FFF2-40B4-BE49-F238E27FC236}">
                  <a16:creationId xmlns:a16="http://schemas.microsoft.com/office/drawing/2014/main" id="{241F2DB2-15D0-254D-AD31-AD145A1931F8}"/>
                </a:ext>
              </a:extLst>
            </p:cNvPr>
            <p:cNvSpPr/>
            <p:nvPr/>
          </p:nvSpPr>
          <p:spPr>
            <a:xfrm>
              <a:off x="1524000" y="6019800"/>
              <a:ext cx="19812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5279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A93EB-D745-0546-8FD7-638EE89FC17E}"/>
              </a:ext>
            </a:extLst>
          </p:cNvPr>
          <p:cNvSpPr>
            <a:spLocks noGrp="1"/>
          </p:cNvSpPr>
          <p:nvPr>
            <p:ph type="title"/>
          </p:nvPr>
        </p:nvSpPr>
        <p:spPr/>
        <p:txBody>
          <a:bodyPr/>
          <a:lstStyle/>
          <a:p>
            <a:r>
              <a:rPr lang="en-US" dirty="0"/>
              <a:t>Dependency Grammars</a:t>
            </a:r>
          </a:p>
        </p:txBody>
      </p:sp>
      <p:sp>
        <p:nvSpPr>
          <p:cNvPr id="3" name="Content Placeholder 2">
            <a:extLst>
              <a:ext uri="{FF2B5EF4-FFF2-40B4-BE49-F238E27FC236}">
                <a16:creationId xmlns:a16="http://schemas.microsoft.com/office/drawing/2014/main" id="{35255FC6-9C54-9242-AD86-D136F6045374}"/>
              </a:ext>
            </a:extLst>
          </p:cNvPr>
          <p:cNvSpPr>
            <a:spLocks noGrp="1"/>
          </p:cNvSpPr>
          <p:nvPr>
            <p:ph idx="1"/>
          </p:nvPr>
        </p:nvSpPr>
        <p:spPr/>
        <p:txBody>
          <a:bodyPr>
            <a:normAutofit/>
          </a:bodyPr>
          <a:lstStyle/>
          <a:p>
            <a:r>
              <a:rPr lang="en-US" sz="2400" dirty="0"/>
              <a:t>Dependency grammars depict the syntactic structure of sentences solely in terms of the </a:t>
            </a:r>
            <a:r>
              <a:rPr lang="en-US" sz="2400" b="1" dirty="0">
                <a:solidFill>
                  <a:schemeClr val="accent1">
                    <a:lumMod val="75000"/>
                  </a:schemeClr>
                </a:solidFill>
              </a:rPr>
              <a:t>words in a sentence </a:t>
            </a:r>
            <a:r>
              <a:rPr lang="en-US" sz="2400" dirty="0"/>
              <a:t>and an </a:t>
            </a:r>
            <a:r>
              <a:rPr lang="en-US" sz="2400" b="1" dirty="0">
                <a:solidFill>
                  <a:schemeClr val="accent1">
                    <a:lumMod val="75000"/>
                  </a:schemeClr>
                </a:solidFill>
              </a:rPr>
              <a:t>associated set of directed head-dependent grammatical relations </a:t>
            </a:r>
            <a:r>
              <a:rPr lang="en-US" sz="2400" dirty="0"/>
              <a:t>that hold among these words.</a:t>
            </a:r>
          </a:p>
          <a:p>
            <a:endParaRPr lang="en-US" sz="2400" dirty="0"/>
          </a:p>
          <a:p>
            <a:endParaRPr lang="en-US" sz="2400" dirty="0"/>
          </a:p>
          <a:p>
            <a:endParaRPr lang="en-US" sz="2400" dirty="0"/>
          </a:p>
          <a:p>
            <a:endParaRPr lang="en-US" sz="2400" dirty="0"/>
          </a:p>
          <a:p>
            <a:r>
              <a:rPr lang="en-US" sz="2400" dirty="0"/>
              <a:t> </a:t>
            </a:r>
          </a:p>
        </p:txBody>
      </p:sp>
      <p:pic>
        <p:nvPicPr>
          <p:cNvPr id="5" name="Picture 4" descr="A close up of a map&#10;&#10;Description automatically generated">
            <a:extLst>
              <a:ext uri="{FF2B5EF4-FFF2-40B4-BE49-F238E27FC236}">
                <a16:creationId xmlns:a16="http://schemas.microsoft.com/office/drawing/2014/main" id="{037A1F15-99E6-1542-8F2F-5882E4CF0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483" y="4114800"/>
            <a:ext cx="5509033" cy="1975061"/>
          </a:xfrm>
          <a:prstGeom prst="rect">
            <a:avLst/>
          </a:prstGeom>
        </p:spPr>
      </p:pic>
    </p:spTree>
    <p:extLst>
      <p:ext uri="{BB962C8B-B14F-4D97-AF65-F5344CB8AC3E}">
        <p14:creationId xmlns:p14="http://schemas.microsoft.com/office/powerpoint/2010/main" val="2042004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4337DDC8-31E0-5F4D-9B2C-15EBA0B65E6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84" t="3333" r="2264" b="10423"/>
          <a:stretch/>
        </p:blipFill>
        <p:spPr>
          <a:xfrm>
            <a:off x="822960" y="1787015"/>
            <a:ext cx="7863840" cy="4572000"/>
          </a:xfrm>
        </p:spPr>
      </p:pic>
      <p:sp>
        <p:nvSpPr>
          <p:cNvPr id="6" name="Title 5">
            <a:extLst>
              <a:ext uri="{FF2B5EF4-FFF2-40B4-BE49-F238E27FC236}">
                <a16:creationId xmlns:a16="http://schemas.microsoft.com/office/drawing/2014/main" id="{5A39C581-6344-EF4A-8984-30DDA1C294ED}"/>
              </a:ext>
            </a:extLst>
          </p:cNvPr>
          <p:cNvSpPr txBox="1">
            <a:spLocks noGrp="1"/>
          </p:cNvSpPr>
          <p:nvPr>
            <p:ph type="title"/>
          </p:nvPr>
        </p:nvSpPr>
        <p:spPr>
          <a:xfrm>
            <a:off x="1066800" y="1143000"/>
            <a:ext cx="2362200" cy="356251"/>
          </a:xfrm>
          <a:prstGeom prst="rect">
            <a:avLst/>
          </a:prstGeom>
          <a:solidFill>
            <a:schemeClr val="accent1">
              <a:lumMod val="60000"/>
              <a:lumOff val="40000"/>
            </a:schemeClr>
          </a:solidFill>
        </p:spPr>
        <p:txBody>
          <a:bodyPr wrap="square" rtlCol="0">
            <a:spAutoFit/>
          </a:bodyPr>
          <a:lstStyle/>
          <a:p>
            <a:r>
              <a:rPr lang="en-US" sz="2000" b="1" dirty="0">
                <a:latin typeface="+mn-lt"/>
              </a:rPr>
              <a:t>Dependency – based </a:t>
            </a:r>
          </a:p>
        </p:txBody>
      </p:sp>
      <p:sp>
        <p:nvSpPr>
          <p:cNvPr id="7" name="Title 5">
            <a:extLst>
              <a:ext uri="{FF2B5EF4-FFF2-40B4-BE49-F238E27FC236}">
                <a16:creationId xmlns:a16="http://schemas.microsoft.com/office/drawing/2014/main" id="{5BF8D5A4-8C13-AF45-8EAE-E34BA474CAFE}"/>
              </a:ext>
            </a:extLst>
          </p:cNvPr>
          <p:cNvSpPr txBox="1">
            <a:spLocks/>
          </p:cNvSpPr>
          <p:nvPr/>
        </p:nvSpPr>
        <p:spPr>
          <a:xfrm>
            <a:off x="5257800" y="1143695"/>
            <a:ext cx="2133600" cy="356251"/>
          </a:xfrm>
          <a:prstGeom prst="rect">
            <a:avLst/>
          </a:prstGeom>
          <a:solidFill>
            <a:schemeClr val="bg2">
              <a:lumMod val="90000"/>
            </a:schemeClr>
          </a:solidFill>
        </p:spPr>
        <p:txBody>
          <a:bodyPr vert="horz" wrap="square" lIns="91440" tIns="45720" rIns="91440" bIns="45720" rtlCol="0" anchor="b">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000" b="1" dirty="0">
                <a:latin typeface="+mn-lt"/>
              </a:rPr>
              <a:t>Constituent– based </a:t>
            </a:r>
          </a:p>
        </p:txBody>
      </p:sp>
    </p:spTree>
    <p:extLst>
      <p:ext uri="{BB962C8B-B14F-4D97-AF65-F5344CB8AC3E}">
        <p14:creationId xmlns:p14="http://schemas.microsoft.com/office/powerpoint/2010/main" val="14693720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C18752-93A5-DD48-B62A-D675346EFBB0}"/>
              </a:ext>
            </a:extLst>
          </p:cNvPr>
          <p:cNvSpPr/>
          <p:nvPr/>
        </p:nvSpPr>
        <p:spPr>
          <a:xfrm>
            <a:off x="1143000" y="2590800"/>
            <a:ext cx="722376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Open Information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marL="201168" lvl="1" indent="0">
              <a:buNone/>
            </a:pPr>
            <a:r>
              <a:rPr lang="en-US" sz="2800" dirty="0"/>
              <a:t>Unsupervised relation extraction</a:t>
            </a:r>
          </a:p>
          <a:p>
            <a:pPr marL="201168" lvl="1" indent="0">
              <a:buNone/>
            </a:pPr>
            <a:r>
              <a:rPr lang="en-US" sz="2800" dirty="0"/>
              <a:t>Find all strings of words that satisfy the tripe relation.</a:t>
            </a:r>
          </a:p>
          <a:p>
            <a:pPr marL="384048" lvl="2" indent="0">
              <a:buNone/>
            </a:pPr>
            <a:r>
              <a:rPr lang="en-US" sz="2400" dirty="0"/>
              <a:t>United has a hub in Chicago, which is the headquarters of United Continental Holdings.</a:t>
            </a:r>
          </a:p>
          <a:p>
            <a:pPr marL="384048" lvl="2" indent="0">
              <a:buNone/>
            </a:pPr>
            <a:r>
              <a:rPr lang="en-US" sz="2400" dirty="0"/>
              <a:t>r1: &lt;United, has a hub in, Chicago&gt;</a:t>
            </a:r>
          </a:p>
          <a:p>
            <a:pPr marL="384048" lvl="2" indent="0">
              <a:buNone/>
            </a:pPr>
            <a:r>
              <a:rPr lang="en-US" sz="2400" dirty="0"/>
              <a:t>r2: &lt;Chicago, is the headquarters of, United Continental Holdings&gt;</a:t>
            </a:r>
          </a:p>
        </p:txBody>
      </p:sp>
    </p:spTree>
    <p:extLst>
      <p:ext uri="{BB962C8B-B14F-4D97-AF65-F5344CB8AC3E}">
        <p14:creationId xmlns:p14="http://schemas.microsoft.com/office/powerpoint/2010/main" val="2166817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a:t>Template Filling</a:t>
            </a:r>
            <a:endParaRPr lang="en-US" sz="5400" dirty="0"/>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a:xfrm>
            <a:off x="822959" y="1845734"/>
            <a:ext cx="7543801" cy="2650066"/>
          </a:xfrm>
        </p:spPr>
        <p:txBody>
          <a:bodyPr>
            <a:normAutofit/>
          </a:bodyPr>
          <a:lstStyle/>
          <a:p>
            <a:pPr marL="201168" lvl="1" indent="0" algn="just">
              <a:buNone/>
            </a:pPr>
            <a:r>
              <a:rPr lang="en-US" sz="2200" dirty="0"/>
              <a:t>Citing high fuel prices, United Airlines said Friday it has increased fares by $6 per round trip on flights to some cities also served by lower cost carriers. American Airlines, a unit of AMR Corp., immediately matched the move, spokesman Tim Wagner said. United, a unit of UAL Corp., said the increase took effect Thursday and applies to most routes where it competes against discount carriers, such as Chicago to Dallas and Denver to San Francisco.</a:t>
            </a:r>
          </a:p>
        </p:txBody>
      </p:sp>
      <p:pic>
        <p:nvPicPr>
          <p:cNvPr id="5" name="Picture 4" descr="A screenshot of a cell phone&#10;&#10;Description automatically generated">
            <a:extLst>
              <a:ext uri="{FF2B5EF4-FFF2-40B4-BE49-F238E27FC236}">
                <a16:creationId xmlns:a16="http://schemas.microsoft.com/office/drawing/2014/main" id="{647DC326-625E-994B-996C-DADF44B8D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8" y="4638809"/>
            <a:ext cx="7391401" cy="1409700"/>
          </a:xfrm>
          <a:prstGeom prst="rect">
            <a:avLst/>
          </a:prstGeom>
        </p:spPr>
      </p:pic>
    </p:spTree>
    <p:extLst>
      <p:ext uri="{BB962C8B-B14F-4D97-AF65-F5344CB8AC3E}">
        <p14:creationId xmlns:p14="http://schemas.microsoft.com/office/powerpoint/2010/main" val="2147094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Stemming</a:t>
            </a:r>
          </a:p>
        </p:txBody>
      </p:sp>
      <p:sp>
        <p:nvSpPr>
          <p:cNvPr id="38915" name="Rectangle 3"/>
          <p:cNvSpPr>
            <a:spLocks noGrp="1" noChangeArrowheads="1"/>
          </p:cNvSpPr>
          <p:nvPr>
            <p:ph idx="1"/>
          </p:nvPr>
        </p:nvSpPr>
        <p:spPr/>
        <p:txBody>
          <a:bodyPr/>
          <a:lstStyle/>
          <a:p>
            <a:pPr eaLnBrk="1" hangingPunct="1"/>
            <a:r>
              <a:rPr lang="en-US" dirty="0"/>
              <a:t>Reduce terms to their stems in information retrieval</a:t>
            </a:r>
          </a:p>
          <a:p>
            <a:pPr eaLnBrk="1" hangingPunct="1"/>
            <a:r>
              <a:rPr lang="en-US" i="1" dirty="0"/>
              <a:t>Stemming</a:t>
            </a:r>
            <a:r>
              <a:rPr lang="en-US" dirty="0"/>
              <a:t> is crude chopping of affixes</a:t>
            </a:r>
          </a:p>
          <a:p>
            <a:pPr lvl="1" eaLnBrk="1" hangingPunct="1"/>
            <a:r>
              <a:rPr lang="en-US" dirty="0"/>
              <a:t>language dependent</a:t>
            </a:r>
          </a:p>
          <a:p>
            <a:pPr lvl="1" eaLnBrk="1" hangingPunct="1"/>
            <a:r>
              <a:rPr lang="en-US" dirty="0"/>
              <a:t>e.g., </a:t>
            </a:r>
            <a:r>
              <a:rPr lang="en-US" b="1" i="1" dirty="0"/>
              <a:t>automate(s), automatic, automation</a:t>
            </a:r>
            <a:r>
              <a:rPr lang="en-US" dirty="0"/>
              <a:t> all reduced to </a:t>
            </a:r>
            <a:r>
              <a:rPr lang="en-US" b="1" i="1" dirty="0"/>
              <a:t>automat</a:t>
            </a:r>
            <a:r>
              <a:rPr lang="en-US" dirty="0"/>
              <a:t>.</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381000" y="4170016"/>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5000627"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4419600" y="4686302"/>
            <a:ext cx="304800" cy="364331"/>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138023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nimBg="1"/>
      <p:bldP spid="38918" grpId="0" animBg="1"/>
      <p:bldP spid="389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Temporal Expression Extraction</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2123658"/>
          </a:xfrm>
          <a:prstGeom prst="rect">
            <a:avLst/>
          </a:prstGeom>
          <a:noFill/>
        </p:spPr>
        <p:txBody>
          <a:bodyPr wrap="square" rtlCol="0">
            <a:spAutoFit/>
          </a:bodyPr>
          <a:lstStyle/>
          <a:p>
            <a:pPr marL="457200" indent="-457200">
              <a:buClr>
                <a:schemeClr val="accent1"/>
              </a:buClr>
              <a:buFont typeface="Arial" panose="020B0604020202020204" pitchFamily="34" charset="0"/>
              <a:buChar char="•"/>
            </a:pPr>
            <a:r>
              <a:rPr lang="en-US" sz="2800" dirty="0"/>
              <a:t>Temporal expression recognition</a:t>
            </a:r>
          </a:p>
          <a:p>
            <a:pPr marL="457200" indent="-457200">
              <a:buClr>
                <a:schemeClr val="accent1"/>
              </a:buClr>
              <a:buFont typeface="Arial" panose="020B0604020202020204" pitchFamily="34" charset="0"/>
              <a:buChar char="•"/>
            </a:pPr>
            <a:r>
              <a:rPr lang="en-US" sz="2800" dirty="0"/>
              <a:t>Temporal normalization</a:t>
            </a:r>
          </a:p>
          <a:p>
            <a:pPr marL="914400" lvl="1"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2655032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Event Extraction</a:t>
            </a:r>
          </a:p>
        </p:txBody>
      </p:sp>
      <p:pic>
        <p:nvPicPr>
          <p:cNvPr id="14" name="Content Placeholder 13" descr="A screen shot of a social media post&#10;&#10;Description automatically generated">
            <a:extLst>
              <a:ext uri="{FF2B5EF4-FFF2-40B4-BE49-F238E27FC236}">
                <a16:creationId xmlns:a16="http://schemas.microsoft.com/office/drawing/2014/main" id="{AC3A1A11-DFAB-7248-B663-AE7D1384A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40" y="1397000"/>
            <a:ext cx="7983682" cy="2971800"/>
          </a:xfrm>
        </p:spPr>
      </p:pic>
      <p:sp>
        <p:nvSpPr>
          <p:cNvPr id="15" name="TextBox 14">
            <a:extLst>
              <a:ext uri="{FF2B5EF4-FFF2-40B4-BE49-F238E27FC236}">
                <a16:creationId xmlns:a16="http://schemas.microsoft.com/office/drawing/2014/main" id="{7AE7553B-6E15-8A43-94B2-0E91A4C72C30}"/>
              </a:ext>
            </a:extLst>
          </p:cNvPr>
          <p:cNvSpPr txBox="1"/>
          <p:nvPr/>
        </p:nvSpPr>
        <p:spPr>
          <a:xfrm>
            <a:off x="822960" y="4572000"/>
            <a:ext cx="7937962" cy="1815882"/>
          </a:xfrm>
          <a:prstGeom prst="rect">
            <a:avLst/>
          </a:prstGeom>
          <a:noFill/>
        </p:spPr>
        <p:txBody>
          <a:bodyPr wrap="square" rtlCol="0">
            <a:spAutoFit/>
          </a:bodyPr>
          <a:lstStyle/>
          <a:p>
            <a:r>
              <a:rPr lang="en-US" sz="2800" dirty="0"/>
              <a:t>Events can be classified as </a:t>
            </a:r>
            <a:r>
              <a:rPr lang="en-US" sz="2800" b="1" dirty="0"/>
              <a:t>actions</a:t>
            </a:r>
            <a:r>
              <a:rPr lang="en-US" sz="2800" dirty="0"/>
              <a:t>, </a:t>
            </a:r>
            <a:r>
              <a:rPr lang="en-US" sz="2800" b="1" dirty="0"/>
              <a:t>states</a:t>
            </a:r>
            <a:r>
              <a:rPr lang="en-US" sz="2800" dirty="0"/>
              <a:t>, </a:t>
            </a:r>
            <a:r>
              <a:rPr lang="en-US" sz="2800" b="1" dirty="0"/>
              <a:t>reporting</a:t>
            </a:r>
            <a:r>
              <a:rPr lang="en-US" sz="2800" dirty="0"/>
              <a:t> </a:t>
            </a:r>
            <a:r>
              <a:rPr lang="en-US" sz="2800" b="1" dirty="0"/>
              <a:t>events, perception events</a:t>
            </a:r>
            <a:r>
              <a:rPr lang="en-US" sz="2800" dirty="0"/>
              <a:t>, etc. The aspect, tense, and modality of each event also needs to be extracted. </a:t>
            </a:r>
          </a:p>
        </p:txBody>
      </p:sp>
    </p:spTree>
    <p:extLst>
      <p:ext uri="{BB962C8B-B14F-4D97-AF65-F5344CB8AC3E}">
        <p14:creationId xmlns:p14="http://schemas.microsoft.com/office/powerpoint/2010/main" val="1426163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ordering of events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r>
              <a:rPr lang="en-US" sz="2800" dirty="0"/>
              <a:t>Delta Air Lines earnings soared 33% to a record in the fiscal first quarter, bucking the industry trend toward declining profits.</a:t>
            </a:r>
          </a:p>
          <a:p>
            <a:endParaRPr lang="en-US" sz="2800" dirty="0"/>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included in </a:t>
            </a:r>
            <a:r>
              <a:rPr lang="en-US" sz="2800" dirty="0"/>
              <a:t>the fiscal first quarter</a:t>
            </a:r>
            <a:r>
              <a:rPr lang="en-US" sz="2800" baseline="-25000" dirty="0"/>
              <a:t>t58</a:t>
            </a:r>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simultaneous with </a:t>
            </a:r>
            <a:r>
              <a:rPr lang="en-US" sz="2800" dirty="0"/>
              <a:t>the bucking</a:t>
            </a:r>
            <a:r>
              <a:rPr lang="en-US" sz="2800" baseline="-25000" dirty="0"/>
              <a:t>e3</a:t>
            </a:r>
          </a:p>
          <a:p>
            <a:pPr lvl="1">
              <a:buFont typeface="Arial" panose="020B0604020202020204" pitchFamily="34" charset="0"/>
              <a:buChar char="•"/>
            </a:pPr>
            <a:r>
              <a:rPr lang="en-US" sz="2800" dirty="0"/>
              <a:t>Declining</a:t>
            </a:r>
            <a:r>
              <a:rPr lang="en-US" sz="2800" baseline="-25000" dirty="0"/>
              <a:t>e4</a:t>
            </a:r>
            <a:r>
              <a:rPr lang="en-US" sz="2800" dirty="0"/>
              <a:t> </a:t>
            </a:r>
            <a:r>
              <a:rPr lang="en-US" sz="2800" b="1" dirty="0"/>
              <a:t>includes</a:t>
            </a:r>
            <a:r>
              <a:rPr lang="en-US" sz="2800" dirty="0"/>
              <a:t> soaring</a:t>
            </a:r>
            <a:r>
              <a:rPr lang="en-US" sz="2800" baseline="-25000" dirty="0"/>
              <a:t>e1</a:t>
            </a:r>
          </a:p>
        </p:txBody>
      </p:sp>
    </p:spTree>
    <p:extLst>
      <p:ext uri="{BB962C8B-B14F-4D97-AF65-F5344CB8AC3E}">
        <p14:creationId xmlns:p14="http://schemas.microsoft.com/office/powerpoint/2010/main" val="1069098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42AFDE-B197-7540-8FED-EC18DDAFCE27}"/>
              </a:ext>
            </a:extLst>
          </p:cNvPr>
          <p:cNvPicPr>
            <a:picLocks noChangeAspect="1"/>
          </p:cNvPicPr>
          <p:nvPr/>
        </p:nvPicPr>
        <p:blipFill>
          <a:blip r:embed="rId2"/>
          <a:stretch>
            <a:fillRect/>
          </a:stretch>
        </p:blipFill>
        <p:spPr>
          <a:xfrm>
            <a:off x="1142999" y="49964"/>
            <a:ext cx="6858001" cy="6816057"/>
          </a:xfrm>
          <a:prstGeom prst="rect">
            <a:avLst/>
          </a:prstGeom>
        </p:spPr>
      </p:pic>
    </p:spTree>
    <p:extLst>
      <p:ext uri="{BB962C8B-B14F-4D97-AF65-F5344CB8AC3E}">
        <p14:creationId xmlns:p14="http://schemas.microsoft.com/office/powerpoint/2010/main" val="43253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C4B9-5623-C14F-AFAB-9D6866B4F6AF}"/>
              </a:ext>
            </a:extLst>
          </p:cNvPr>
          <p:cNvSpPr>
            <a:spLocks noGrp="1"/>
          </p:cNvSpPr>
          <p:nvPr>
            <p:ph type="title"/>
          </p:nvPr>
        </p:nvSpPr>
        <p:spPr/>
        <p:txBody>
          <a:bodyPr/>
          <a:lstStyle/>
          <a:p>
            <a:r>
              <a:rPr lang="en-US" dirty="0"/>
              <a:t>Desirable Properties for Meaning Representations</a:t>
            </a:r>
          </a:p>
        </p:txBody>
      </p:sp>
      <p:sp>
        <p:nvSpPr>
          <p:cNvPr id="3" name="Content Placeholder 2">
            <a:extLst>
              <a:ext uri="{FF2B5EF4-FFF2-40B4-BE49-F238E27FC236}">
                <a16:creationId xmlns:a16="http://schemas.microsoft.com/office/drawing/2014/main" id="{FFF647E1-5C12-434E-AAC8-4A17A9F571B6}"/>
              </a:ext>
            </a:extLst>
          </p:cNvPr>
          <p:cNvSpPr>
            <a:spLocks noGrp="1"/>
          </p:cNvSpPr>
          <p:nvPr>
            <p:ph idx="1"/>
          </p:nvPr>
        </p:nvSpPr>
        <p:spPr/>
        <p:txBody>
          <a:bodyPr>
            <a:normAutofit/>
          </a:bodyPr>
          <a:lstStyle/>
          <a:p>
            <a:pPr marL="457200" indent="-457200">
              <a:buFont typeface="+mj-lt"/>
              <a:buAutoNum type="arabicPeriod"/>
            </a:pPr>
            <a:r>
              <a:rPr lang="en-US" b="1" dirty="0"/>
              <a:t>Verifiability</a:t>
            </a:r>
            <a:r>
              <a:rPr lang="en-US" dirty="0"/>
              <a:t> – compare some meaning representation (MR) to a representation in a knowledge base (KB). </a:t>
            </a:r>
          </a:p>
          <a:p>
            <a:pPr marL="457200" indent="-457200">
              <a:buFont typeface="+mj-lt"/>
              <a:buAutoNum type="arabicPeriod"/>
            </a:pPr>
            <a:r>
              <a:rPr lang="en-US" b="1" dirty="0"/>
              <a:t>Unambiguous Representations </a:t>
            </a:r>
            <a:r>
              <a:rPr lang="en-US" dirty="0"/>
              <a:t>– each ambiguous natural language meaning corresponds to a separate MR</a:t>
            </a:r>
          </a:p>
          <a:p>
            <a:pPr marL="457200" indent="-457200">
              <a:buFont typeface="+mj-lt"/>
              <a:buAutoNum type="arabicPeriod"/>
            </a:pPr>
            <a:r>
              <a:rPr lang="en-US" b="1" dirty="0"/>
              <a:t>Canonical Forms </a:t>
            </a:r>
            <a:r>
              <a:rPr lang="en-US" dirty="0"/>
              <a:t>– paraphrases are collapsed to one MR</a:t>
            </a:r>
          </a:p>
          <a:p>
            <a:pPr marL="457200" indent="-457200">
              <a:buFont typeface="+mj-lt"/>
              <a:buAutoNum type="arabicPeriod"/>
            </a:pPr>
            <a:r>
              <a:rPr lang="en-US" b="1" dirty="0"/>
              <a:t>Make Inferences </a:t>
            </a:r>
            <a:r>
              <a:rPr lang="en-US" dirty="0"/>
              <a:t>–  draw valid conclusions based on the MR of inputs and its background knowledge in KB</a:t>
            </a:r>
          </a:p>
          <a:p>
            <a:pPr marL="457200" indent="-457200">
              <a:buFont typeface="+mj-lt"/>
              <a:buAutoNum type="arabicPeriod"/>
            </a:pPr>
            <a:r>
              <a:rPr lang="en-US" b="1" dirty="0"/>
              <a:t>Match variables </a:t>
            </a:r>
            <a:r>
              <a:rPr lang="en-US" dirty="0"/>
              <a:t>– variables can be replaced by some object in the KB so an entire proposition will then match </a:t>
            </a:r>
          </a:p>
          <a:p>
            <a:pPr marL="457200" indent="-457200">
              <a:buFont typeface="+mj-lt"/>
              <a:buAutoNum type="arabicPeriod"/>
            </a:pPr>
            <a:endParaRPr lang="en-US" dirty="0"/>
          </a:p>
        </p:txBody>
      </p:sp>
    </p:spTree>
    <p:extLst>
      <p:ext uri="{BB962C8B-B14F-4D97-AF65-F5344CB8AC3E}">
        <p14:creationId xmlns:p14="http://schemas.microsoft.com/office/powerpoint/2010/main" val="1628997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5183-AF8B-A143-950E-226D3AE4481A}"/>
              </a:ext>
            </a:extLst>
          </p:cNvPr>
          <p:cNvSpPr>
            <a:spLocks noGrp="1"/>
          </p:cNvSpPr>
          <p:nvPr>
            <p:ph type="title"/>
          </p:nvPr>
        </p:nvSpPr>
        <p:spPr/>
        <p:txBody>
          <a:bodyPr/>
          <a:lstStyle/>
          <a:p>
            <a:r>
              <a:rPr lang="en-US" dirty="0"/>
              <a:t>Unambiguous representation</a:t>
            </a:r>
          </a:p>
        </p:txBody>
      </p:sp>
      <p:sp>
        <p:nvSpPr>
          <p:cNvPr id="3" name="Content Placeholder 2">
            <a:extLst>
              <a:ext uri="{FF2B5EF4-FFF2-40B4-BE49-F238E27FC236}">
                <a16:creationId xmlns:a16="http://schemas.microsoft.com/office/drawing/2014/main" id="{93B06A85-F206-8044-9B5D-4447374145E7}"/>
              </a:ext>
            </a:extLst>
          </p:cNvPr>
          <p:cNvSpPr>
            <a:spLocks noGrp="1"/>
          </p:cNvSpPr>
          <p:nvPr>
            <p:ph idx="1"/>
          </p:nvPr>
        </p:nvSpPr>
        <p:spPr/>
        <p:txBody>
          <a:bodyPr/>
          <a:lstStyle/>
          <a:p>
            <a:r>
              <a:rPr lang="en-US" i="1" dirty="0"/>
              <a:t>I want to eat someplace that’s near Penn’s campus.</a:t>
            </a:r>
          </a:p>
        </p:txBody>
      </p:sp>
      <p:pic>
        <p:nvPicPr>
          <p:cNvPr id="6" name="Picture 5" descr="A display in a store&#10;&#10;Description automatically generated">
            <a:extLst>
              <a:ext uri="{FF2B5EF4-FFF2-40B4-BE49-F238E27FC236}">
                <a16:creationId xmlns:a16="http://schemas.microsoft.com/office/drawing/2014/main" id="{2543AD62-D3C5-2F47-94D7-E370E6F15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39" y="2207725"/>
            <a:ext cx="8046721" cy="4650275"/>
          </a:xfrm>
          <a:prstGeom prst="rect">
            <a:avLst/>
          </a:prstGeom>
        </p:spPr>
      </p:pic>
      <p:pic>
        <p:nvPicPr>
          <p:cNvPr id="4" name="Picture 3">
            <a:extLst>
              <a:ext uri="{FF2B5EF4-FFF2-40B4-BE49-F238E27FC236}">
                <a16:creationId xmlns:a16="http://schemas.microsoft.com/office/drawing/2014/main" id="{47F6AB03-40F4-E949-AC80-AF77473DC04B}"/>
              </a:ext>
            </a:extLst>
          </p:cNvPr>
          <p:cNvPicPr>
            <a:picLocks noChangeAspect="1"/>
          </p:cNvPicPr>
          <p:nvPr/>
        </p:nvPicPr>
        <p:blipFill>
          <a:blip r:embed="rId3"/>
          <a:stretch>
            <a:fillRect/>
          </a:stretch>
        </p:blipFill>
        <p:spPr>
          <a:xfrm>
            <a:off x="152400" y="2362200"/>
            <a:ext cx="4267200" cy="5941961"/>
          </a:xfrm>
          <a:prstGeom prst="rect">
            <a:avLst/>
          </a:prstGeom>
        </p:spPr>
      </p:pic>
    </p:spTree>
    <p:extLst>
      <p:ext uri="{BB962C8B-B14F-4D97-AF65-F5344CB8AC3E}">
        <p14:creationId xmlns:p14="http://schemas.microsoft.com/office/powerpoint/2010/main" val="72790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E0AF-D093-AC48-881A-93237119A412}"/>
              </a:ext>
            </a:extLst>
          </p:cNvPr>
          <p:cNvSpPr>
            <a:spLocks noGrp="1"/>
          </p:cNvSpPr>
          <p:nvPr>
            <p:ph type="title"/>
          </p:nvPr>
        </p:nvSpPr>
        <p:spPr/>
        <p:txBody>
          <a:bodyPr/>
          <a:lstStyle/>
          <a:p>
            <a:r>
              <a:rPr lang="en-US" dirty="0"/>
              <a:t>Model-Theoretic Semantics</a:t>
            </a:r>
          </a:p>
        </p:txBody>
      </p:sp>
      <p:sp>
        <p:nvSpPr>
          <p:cNvPr id="3" name="Content Placeholder 2">
            <a:extLst>
              <a:ext uri="{FF2B5EF4-FFF2-40B4-BE49-F238E27FC236}">
                <a16:creationId xmlns:a16="http://schemas.microsoft.com/office/drawing/2014/main" id="{86E1CEFD-0D94-F043-A4AC-72E02CB6D679}"/>
              </a:ext>
            </a:extLst>
          </p:cNvPr>
          <p:cNvSpPr>
            <a:spLocks noGrp="1"/>
          </p:cNvSpPr>
          <p:nvPr>
            <p:ph idx="1"/>
          </p:nvPr>
        </p:nvSpPr>
        <p:spPr>
          <a:xfrm>
            <a:off x="822959" y="1845734"/>
            <a:ext cx="7543801" cy="5240866"/>
          </a:xfrm>
        </p:spPr>
        <p:txBody>
          <a:bodyPr>
            <a:normAutofit/>
          </a:bodyPr>
          <a:lstStyle/>
          <a:p>
            <a:pPr marL="0" indent="0">
              <a:buNone/>
            </a:pPr>
            <a:r>
              <a:rPr lang="en-US" dirty="0"/>
              <a:t>A </a:t>
            </a:r>
            <a:r>
              <a:rPr lang="en-US" b="1" dirty="0"/>
              <a:t>model</a:t>
            </a:r>
            <a:r>
              <a:rPr lang="en-US" dirty="0"/>
              <a:t> allows us to bridge the gap between a formal representation and the world.  The model stands in for a particular state of affairs in the world. </a:t>
            </a:r>
            <a:br>
              <a:rPr lang="en-US" dirty="0"/>
            </a:br>
            <a:endParaRPr lang="en-US" dirty="0"/>
          </a:p>
          <a:p>
            <a:pPr marL="0" lvl="0" indent="0">
              <a:lnSpc>
                <a:spcPct val="100000"/>
              </a:lnSpc>
              <a:spcBef>
                <a:spcPts val="0"/>
              </a:spcBef>
              <a:spcAft>
                <a:spcPts val="0"/>
              </a:spcAft>
              <a:buClrTx/>
              <a:buSzTx/>
              <a:buNone/>
              <a:defRPr/>
            </a:pPr>
            <a:r>
              <a:rPr lang="en-US" dirty="0">
                <a:solidFill>
                  <a:schemeClr val="tx1"/>
                </a:solidFill>
              </a:rPr>
              <a:t>The </a:t>
            </a:r>
            <a:r>
              <a:rPr lang="en-US" b="1" dirty="0">
                <a:solidFill>
                  <a:schemeClr val="tx1"/>
                </a:solidFill>
              </a:rPr>
              <a:t>domain</a:t>
            </a:r>
            <a:r>
              <a:rPr lang="en-US" dirty="0">
                <a:solidFill>
                  <a:schemeClr val="tx1"/>
                </a:solidFill>
              </a:rPr>
              <a:t> of a model is the set of objects that are being represented.  Each distinct thing (</a:t>
            </a:r>
            <a:r>
              <a:rPr lang="en-US" i="1" dirty="0">
                <a:solidFill>
                  <a:schemeClr val="tx1"/>
                </a:solidFill>
              </a:rPr>
              <a:t>person, restaurant, cuisine</a:t>
            </a:r>
            <a:r>
              <a:rPr lang="en-US" dirty="0">
                <a:solidFill>
                  <a:schemeClr val="tx1"/>
                </a:solidFill>
              </a:rPr>
              <a:t>) corresponds to a unique element in the domain</a:t>
            </a:r>
          </a:p>
          <a:p>
            <a:pPr marL="0" lvl="0" indent="0">
              <a:lnSpc>
                <a:spcPct val="100000"/>
              </a:lnSpc>
              <a:spcBef>
                <a:spcPts val="0"/>
              </a:spcBef>
              <a:spcAft>
                <a:spcPts val="0"/>
              </a:spcAft>
              <a:buClrTx/>
              <a:buSzTx/>
              <a:buNone/>
              <a:defRPr/>
            </a:pPr>
            <a:endParaRPr lang="en-US"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Properties</a:t>
            </a:r>
            <a:r>
              <a:rPr lang="en-US" i="1" dirty="0">
                <a:solidFill>
                  <a:schemeClr val="tx1"/>
                </a:solidFill>
              </a:rPr>
              <a:t> </a:t>
            </a:r>
            <a:r>
              <a:rPr lang="en-US" dirty="0">
                <a:solidFill>
                  <a:schemeClr val="tx1"/>
                </a:solidFill>
              </a:rPr>
              <a:t>of objects (like whether a restaurant is </a:t>
            </a:r>
            <a:r>
              <a:rPr lang="en-US" i="1" dirty="0">
                <a:solidFill>
                  <a:schemeClr val="tx1"/>
                </a:solidFill>
              </a:rPr>
              <a:t>expensive</a:t>
            </a:r>
            <a:r>
              <a:rPr lang="en-US" dirty="0">
                <a:solidFill>
                  <a:schemeClr val="tx1"/>
                </a:solidFill>
              </a:rPr>
              <a:t>) in a model correspond to sets of objects.  </a:t>
            </a:r>
          </a:p>
          <a:p>
            <a:pPr marL="0" lvl="0" indent="0">
              <a:lnSpc>
                <a:spcPct val="100000"/>
              </a:lnSpc>
              <a:spcBef>
                <a:spcPts val="0"/>
              </a:spcBef>
              <a:spcAft>
                <a:spcPts val="0"/>
              </a:spcAft>
              <a:buClrTx/>
              <a:buSzTx/>
              <a:buNone/>
              <a:defRPr/>
            </a:pPr>
            <a:endParaRPr lang="en-US" b="1"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Relations </a:t>
            </a:r>
            <a:r>
              <a:rPr lang="en-US" dirty="0">
                <a:solidFill>
                  <a:schemeClr val="tx1"/>
                </a:solidFill>
              </a:rPr>
              <a:t>between object (like whether a restaurant </a:t>
            </a:r>
            <a:r>
              <a:rPr lang="en-US" i="1" dirty="0">
                <a:solidFill>
                  <a:schemeClr val="tx1"/>
                </a:solidFill>
              </a:rPr>
              <a:t>serves</a:t>
            </a:r>
            <a:r>
              <a:rPr lang="en-US" dirty="0">
                <a:solidFill>
                  <a:schemeClr val="tx1"/>
                </a:solidFill>
              </a:rPr>
              <a:t> a cuisine) are are sets of tuples. </a:t>
            </a:r>
            <a:endParaRPr lang="en-US" dirty="0"/>
          </a:p>
          <a:p>
            <a:endParaRPr lang="en-US" dirty="0"/>
          </a:p>
        </p:txBody>
      </p:sp>
    </p:spTree>
    <p:extLst>
      <p:ext uri="{BB962C8B-B14F-4D97-AF65-F5344CB8AC3E}">
        <p14:creationId xmlns:p14="http://schemas.microsoft.com/office/powerpoint/2010/main" val="3881745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Tree>
    <p:extLst>
      <p:ext uri="{BB962C8B-B14F-4D97-AF65-F5344CB8AC3E}">
        <p14:creationId xmlns:p14="http://schemas.microsoft.com/office/powerpoint/2010/main" val="1389780209"/>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
        <p:nvSpPr>
          <p:cNvPr id="10" name="Rounded Rectangle 9">
            <a:extLst>
              <a:ext uri="{FF2B5EF4-FFF2-40B4-BE49-F238E27FC236}">
                <a16:creationId xmlns:a16="http://schemas.microsoft.com/office/drawing/2014/main" id="{7E1D1C9C-0675-464E-9C97-773170BA279B}"/>
              </a:ext>
            </a:extLst>
          </p:cNvPr>
          <p:cNvSpPr/>
          <p:nvPr/>
        </p:nvSpPr>
        <p:spPr>
          <a:xfrm>
            <a:off x="5071533" y="1143000"/>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Katie likes Rio</a:t>
            </a:r>
            <a:endParaRPr lang="en-US" sz="2400" i="1" dirty="0">
              <a:sym typeface="Wingdings" pitchFamily="2" charset="2"/>
            </a:endParaRPr>
          </a:p>
          <a:p>
            <a:pPr algn="ctr"/>
            <a:r>
              <a:rPr lang="en-US" sz="2400" i="1" dirty="0">
                <a:sym typeface="Wingdings" pitchFamily="2" charset="2"/>
              </a:rPr>
              <a:t>Katie </a:t>
            </a:r>
            <a:r>
              <a:rPr lang="en-US" sz="2400" dirty="0">
                <a:sym typeface="Wingdings" pitchFamily="2" charset="2"/>
              </a:rPr>
              <a:t> </a:t>
            </a:r>
            <a:r>
              <a:rPr lang="en-US" sz="2400" dirty="0">
                <a:latin typeface="Courier New" panose="02070309020205020404" pitchFamily="49" charset="0"/>
              </a:rPr>
              <a:t>c</a:t>
            </a:r>
          </a:p>
          <a:p>
            <a:pPr algn="ctr"/>
            <a:r>
              <a:rPr lang="en-US" sz="2400" dirty="0"/>
              <a:t>Rio </a:t>
            </a:r>
            <a:r>
              <a:rPr lang="en-US" sz="2400" dirty="0">
                <a:sym typeface="Wingdings" pitchFamily="2" charset="2"/>
              </a:rPr>
              <a:t>  </a:t>
            </a:r>
            <a:r>
              <a:rPr lang="en-US" sz="2400" dirty="0">
                <a:latin typeface="Courier New" panose="02070309020205020404" pitchFamily="49" charset="0"/>
                <a:sym typeface="Wingdings" pitchFamily="2" charset="2"/>
              </a:rPr>
              <a:t>g</a:t>
            </a:r>
          </a:p>
          <a:p>
            <a:pPr algn="ctr"/>
            <a:r>
              <a:rPr lang="en-US" sz="2400" dirty="0">
                <a:sym typeface="Wingdings" pitchFamily="2" charset="2"/>
              </a:rPr>
              <a:t>likes   </a:t>
            </a:r>
            <a:r>
              <a:rPr lang="en-US" sz="2400" dirty="0">
                <a:latin typeface="Courier New" panose="02070309020205020404" pitchFamily="49" charset="0"/>
                <a:sym typeface="Wingdings" pitchFamily="2" charset="2"/>
              </a:rPr>
              <a:t>Likes</a:t>
            </a:r>
            <a:endParaRPr lang="en-US" sz="2400" dirty="0">
              <a:latin typeface="Courier New" panose="02070309020205020404" pitchFamily="49" charset="0"/>
            </a:endParaRPr>
          </a:p>
        </p:txBody>
      </p:sp>
      <p:sp>
        <p:nvSpPr>
          <p:cNvPr id="11" name="Rounded Rectangle 10">
            <a:extLst>
              <a:ext uri="{FF2B5EF4-FFF2-40B4-BE49-F238E27FC236}">
                <a16:creationId xmlns:a16="http://schemas.microsoft.com/office/drawing/2014/main" id="{F511E3B7-0D3F-0047-BD47-ED157F8C89A8}"/>
              </a:ext>
            </a:extLst>
          </p:cNvPr>
          <p:cNvSpPr/>
          <p:nvPr/>
        </p:nvSpPr>
        <p:spPr>
          <a:xfrm>
            <a:off x="4876800" y="4454375"/>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urier New" panose="02070309020205020404" pitchFamily="49" charset="0"/>
                <a:sym typeface="Wingdings" pitchFamily="2" charset="2"/>
              </a:rPr>
              <a:t>&lt;</a:t>
            </a:r>
            <a:r>
              <a:rPr lang="en-US" sz="2400" dirty="0" err="1">
                <a:latin typeface="Courier New" panose="02070309020205020404" pitchFamily="49" charset="0"/>
                <a:sym typeface="Wingdings" pitchFamily="2" charset="2"/>
              </a:rPr>
              <a:t>c,g</a:t>
            </a:r>
            <a:r>
              <a:rPr lang="en-US" sz="2400" dirty="0">
                <a:latin typeface="Courier New" panose="02070309020205020404" pitchFamily="49" charset="0"/>
                <a:sym typeface="Wingdings" pitchFamily="2" charset="2"/>
              </a:rPr>
              <a:t>&gt; ∈ Likes </a:t>
            </a:r>
            <a:br>
              <a:rPr lang="en-US" sz="2400" dirty="0">
                <a:latin typeface="Courier New" panose="02070309020205020404" pitchFamily="49" charset="0"/>
                <a:sym typeface="Wingdings" pitchFamily="2" charset="2"/>
              </a:rPr>
            </a:br>
            <a:r>
              <a:rPr lang="en-US" sz="2400" dirty="0"/>
              <a:t>so</a:t>
            </a:r>
            <a:r>
              <a:rPr lang="en-US" sz="2400" i="1" dirty="0"/>
              <a:t> Katie likes Rio</a:t>
            </a:r>
          </a:p>
          <a:p>
            <a:pPr algn="ctr"/>
            <a:r>
              <a:rPr lang="en-US" sz="2400" dirty="0"/>
              <a:t>is</a:t>
            </a:r>
            <a:r>
              <a:rPr lang="en-US" sz="2400" dirty="0">
                <a:latin typeface="Courier New" panose="02070309020205020404" pitchFamily="49" charset="0"/>
              </a:rPr>
              <a:t> </a:t>
            </a:r>
            <a:r>
              <a:rPr lang="en-US" sz="2400" dirty="0">
                <a:latin typeface="Courier New" panose="02070309020205020404" pitchFamily="49" charset="0"/>
                <a:sym typeface="Wingdings" pitchFamily="2" charset="2"/>
              </a:rPr>
              <a:t>True</a:t>
            </a:r>
            <a:endParaRPr lang="en-US" sz="2400" dirty="0">
              <a:latin typeface="Courier New" panose="02070309020205020404" pitchFamily="49" charset="0"/>
            </a:endParaRPr>
          </a:p>
        </p:txBody>
      </p:sp>
    </p:spTree>
    <p:extLst>
      <p:ext uri="{BB962C8B-B14F-4D97-AF65-F5344CB8AC3E}">
        <p14:creationId xmlns:p14="http://schemas.microsoft.com/office/powerpoint/2010/main" val="36996998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768C-EB72-F640-B0A4-D514BBBDB2B2}"/>
              </a:ext>
            </a:extLst>
          </p:cNvPr>
          <p:cNvSpPr>
            <a:spLocks noGrp="1"/>
          </p:cNvSpPr>
          <p:nvPr>
            <p:ph type="title"/>
          </p:nvPr>
        </p:nvSpPr>
        <p:spPr/>
        <p:txBody>
          <a:bodyPr/>
          <a:lstStyle/>
          <a:p>
            <a:r>
              <a:rPr lang="en-US" dirty="0"/>
              <a:t>First-Order Logic</a:t>
            </a:r>
          </a:p>
        </p:txBody>
      </p:sp>
      <p:sp>
        <p:nvSpPr>
          <p:cNvPr id="3" name="Content Placeholder 2">
            <a:extLst>
              <a:ext uri="{FF2B5EF4-FFF2-40B4-BE49-F238E27FC236}">
                <a16:creationId xmlns:a16="http://schemas.microsoft.com/office/drawing/2014/main" id="{A8A31F35-CE99-1847-A962-6757B3CE71D8}"/>
              </a:ext>
            </a:extLst>
          </p:cNvPr>
          <p:cNvSpPr>
            <a:spLocks noGrp="1"/>
          </p:cNvSpPr>
          <p:nvPr>
            <p:ph idx="1"/>
          </p:nvPr>
        </p:nvSpPr>
        <p:spPr/>
        <p:txBody>
          <a:bodyPr/>
          <a:lstStyle/>
          <a:p>
            <a:r>
              <a:rPr lang="en-US" dirty="0"/>
              <a:t>FOL is a meaning representation language that satisfies the desirable qualities that we outlined. It provides a computational basis for </a:t>
            </a:r>
            <a:r>
              <a:rPr lang="en-US" b="1" dirty="0"/>
              <a:t>verifiability </a:t>
            </a:r>
            <a:r>
              <a:rPr lang="en-US" dirty="0"/>
              <a:t>and </a:t>
            </a:r>
            <a:r>
              <a:rPr lang="en-US" b="1" dirty="0"/>
              <a:t>inference</a:t>
            </a:r>
            <a:r>
              <a:rPr lang="en-US" dirty="0"/>
              <a:t>.</a:t>
            </a:r>
          </a:p>
          <a:p>
            <a:r>
              <a:rPr lang="en-US" dirty="0"/>
              <a:t>It doesn’t have many requirements other than the represented world consists of objects, properties of objects, and relations among objects.</a:t>
            </a:r>
          </a:p>
        </p:txBody>
      </p:sp>
    </p:spTree>
    <p:extLst>
      <p:ext uri="{BB962C8B-B14F-4D97-AF65-F5344CB8AC3E}">
        <p14:creationId xmlns:p14="http://schemas.microsoft.com/office/powerpoint/2010/main" val="893536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74C6C-BBAC-0C43-89BD-EB292C2C3E8C}"/>
              </a:ext>
            </a:extLst>
          </p:cNvPr>
          <p:cNvSpPr>
            <a:spLocks noGrp="1"/>
          </p:cNvSpPr>
          <p:nvPr>
            <p:ph type="title"/>
          </p:nvPr>
        </p:nvSpPr>
        <p:spPr/>
        <p:txBody>
          <a:bodyPr/>
          <a:lstStyle/>
          <a:p>
            <a:r>
              <a:rPr lang="en-US" dirty="0"/>
              <a:t>Word Pieces via Byte Pair Encoding</a:t>
            </a:r>
          </a:p>
        </p:txBody>
      </p:sp>
      <p:pic>
        <p:nvPicPr>
          <p:cNvPr id="4" name="Picture 3">
            <a:extLst>
              <a:ext uri="{FF2B5EF4-FFF2-40B4-BE49-F238E27FC236}">
                <a16:creationId xmlns:a16="http://schemas.microsoft.com/office/drawing/2014/main" id="{AA01256C-C5A1-CF41-91E0-F791A75A4C29}"/>
              </a:ext>
            </a:extLst>
          </p:cNvPr>
          <p:cNvPicPr>
            <a:picLocks noChangeAspect="1"/>
          </p:cNvPicPr>
          <p:nvPr/>
        </p:nvPicPr>
        <p:blipFill>
          <a:blip r:embed="rId3"/>
          <a:stretch>
            <a:fillRect/>
          </a:stretch>
        </p:blipFill>
        <p:spPr>
          <a:xfrm>
            <a:off x="457200" y="2362200"/>
            <a:ext cx="8579223" cy="1676400"/>
          </a:xfrm>
          <a:prstGeom prst="rect">
            <a:avLst/>
          </a:prstGeom>
        </p:spPr>
      </p:pic>
    </p:spTree>
    <p:extLst>
      <p:ext uri="{BB962C8B-B14F-4D97-AF65-F5344CB8AC3E}">
        <p14:creationId xmlns:p14="http://schemas.microsoft.com/office/powerpoint/2010/main" val="1020999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A41-2FF1-0D48-87D8-FC04F6F63FFF}"/>
              </a:ext>
            </a:extLst>
          </p:cNvPr>
          <p:cNvSpPr>
            <a:spLocks noGrp="1"/>
          </p:cNvSpPr>
          <p:nvPr>
            <p:ph type="title"/>
          </p:nvPr>
        </p:nvSpPr>
        <p:spPr/>
        <p:txBody>
          <a:bodyPr/>
          <a:lstStyle/>
          <a:p>
            <a:r>
              <a:rPr lang="en-US" dirty="0"/>
              <a:t>Logical Connectives</a:t>
            </a:r>
          </a:p>
        </p:txBody>
      </p:sp>
      <p:sp>
        <p:nvSpPr>
          <p:cNvPr id="3" name="Content Placeholder 2">
            <a:extLst>
              <a:ext uri="{FF2B5EF4-FFF2-40B4-BE49-F238E27FC236}">
                <a16:creationId xmlns:a16="http://schemas.microsoft.com/office/drawing/2014/main" id="{3D7846A4-AD0A-0D41-863C-814654C8C36A}"/>
              </a:ext>
            </a:extLst>
          </p:cNvPr>
          <p:cNvSpPr>
            <a:spLocks noGrp="1"/>
          </p:cNvSpPr>
          <p:nvPr>
            <p:ph idx="1"/>
          </p:nvPr>
        </p:nvSpPr>
        <p:spPr/>
        <p:txBody>
          <a:bodyPr/>
          <a:lstStyle/>
          <a:p>
            <a:r>
              <a:rPr lang="en-US" dirty="0"/>
              <a:t>We can conjoin formula with logical connectives like </a:t>
            </a:r>
            <a:r>
              <a:rPr lang="en-US" b="1" dirty="0"/>
              <a:t>and (∧), or (∨), not</a:t>
            </a:r>
            <a:r>
              <a:rPr lang="en-US" dirty="0"/>
              <a:t> (</a:t>
            </a:r>
            <a:r>
              <a:rPr lang="en-US" sz="3000" dirty="0"/>
              <a:t>¬</a:t>
            </a:r>
            <a:r>
              <a:rPr lang="en-US" dirty="0"/>
              <a:t>), and </a:t>
            </a:r>
            <a:r>
              <a:rPr lang="en-US" b="1" dirty="0"/>
              <a:t>implies (⇒)</a:t>
            </a:r>
          </a:p>
        </p:txBody>
      </p:sp>
      <p:grpSp>
        <p:nvGrpSpPr>
          <p:cNvPr id="6" name="Group 5">
            <a:extLst>
              <a:ext uri="{FF2B5EF4-FFF2-40B4-BE49-F238E27FC236}">
                <a16:creationId xmlns:a16="http://schemas.microsoft.com/office/drawing/2014/main" id="{1710485B-2B30-0440-A3F0-70957B0F87FD}"/>
              </a:ext>
            </a:extLst>
          </p:cNvPr>
          <p:cNvGrpSpPr/>
          <p:nvPr/>
        </p:nvGrpSpPr>
        <p:grpSpPr>
          <a:xfrm>
            <a:off x="2514600" y="3810000"/>
            <a:ext cx="4343400" cy="1905000"/>
            <a:chOff x="3968750" y="3019425"/>
            <a:chExt cx="1866900" cy="803275"/>
          </a:xfrm>
        </p:grpSpPr>
        <p:pic>
          <p:nvPicPr>
            <p:cNvPr id="4" name="Picture 3">
              <a:extLst>
                <a:ext uri="{FF2B5EF4-FFF2-40B4-BE49-F238E27FC236}">
                  <a16:creationId xmlns:a16="http://schemas.microsoft.com/office/drawing/2014/main" id="{29BC548A-6E0B-5549-8ABD-A4F32F64CAA5}"/>
                </a:ext>
              </a:extLst>
            </p:cNvPr>
            <p:cNvPicPr>
              <a:picLocks noChangeAspect="1"/>
            </p:cNvPicPr>
            <p:nvPr/>
          </p:nvPicPr>
          <p:blipFill>
            <a:blip r:embed="rId2"/>
            <a:stretch>
              <a:fillRect/>
            </a:stretch>
          </p:blipFill>
          <p:spPr>
            <a:xfrm>
              <a:off x="3968750" y="3035300"/>
              <a:ext cx="1206500" cy="787400"/>
            </a:xfrm>
            <a:prstGeom prst="rect">
              <a:avLst/>
            </a:prstGeom>
          </p:spPr>
        </p:pic>
        <p:pic>
          <p:nvPicPr>
            <p:cNvPr id="5" name="Picture 4">
              <a:extLst>
                <a:ext uri="{FF2B5EF4-FFF2-40B4-BE49-F238E27FC236}">
                  <a16:creationId xmlns:a16="http://schemas.microsoft.com/office/drawing/2014/main" id="{BFE1996B-E6AD-8047-8CF6-B1FCEF56A4AE}"/>
                </a:ext>
              </a:extLst>
            </p:cNvPr>
            <p:cNvPicPr>
              <a:picLocks noChangeAspect="1"/>
            </p:cNvPicPr>
            <p:nvPr/>
          </p:nvPicPr>
          <p:blipFill>
            <a:blip r:embed="rId3"/>
            <a:stretch>
              <a:fillRect/>
            </a:stretch>
          </p:blipFill>
          <p:spPr>
            <a:xfrm>
              <a:off x="5175250" y="3019425"/>
              <a:ext cx="660400" cy="787400"/>
            </a:xfrm>
            <a:prstGeom prst="rect">
              <a:avLst/>
            </a:prstGeom>
          </p:spPr>
        </p:pic>
        <p:pic>
          <p:nvPicPr>
            <p:cNvPr id="7" name="Picture 6">
              <a:extLst>
                <a:ext uri="{FF2B5EF4-FFF2-40B4-BE49-F238E27FC236}">
                  <a16:creationId xmlns:a16="http://schemas.microsoft.com/office/drawing/2014/main" id="{B3141771-A018-924D-B2E4-8948E8D2102C}"/>
                </a:ext>
              </a:extLst>
            </p:cNvPr>
            <p:cNvPicPr>
              <a:picLocks noChangeAspect="1"/>
            </p:cNvPicPr>
            <p:nvPr/>
          </p:nvPicPr>
          <p:blipFill>
            <a:blip r:embed="rId3"/>
            <a:stretch>
              <a:fillRect/>
            </a:stretch>
          </p:blipFill>
          <p:spPr>
            <a:xfrm>
              <a:off x="5175250" y="3035300"/>
              <a:ext cx="660400" cy="787400"/>
            </a:xfrm>
            <a:prstGeom prst="rect">
              <a:avLst/>
            </a:prstGeom>
          </p:spPr>
        </p:pic>
        <p:pic>
          <p:nvPicPr>
            <p:cNvPr id="8" name="Picture 7">
              <a:extLst>
                <a:ext uri="{FF2B5EF4-FFF2-40B4-BE49-F238E27FC236}">
                  <a16:creationId xmlns:a16="http://schemas.microsoft.com/office/drawing/2014/main" id="{CB9C77D3-34AD-CB45-9979-A76D19AF5AEA}"/>
                </a:ext>
              </a:extLst>
            </p:cNvPr>
            <p:cNvPicPr>
              <a:picLocks noChangeAspect="1"/>
            </p:cNvPicPr>
            <p:nvPr/>
          </p:nvPicPr>
          <p:blipFill>
            <a:blip r:embed="rId3"/>
            <a:stretch>
              <a:fillRect/>
            </a:stretch>
          </p:blipFill>
          <p:spPr>
            <a:xfrm>
              <a:off x="5175250" y="3028950"/>
              <a:ext cx="660400" cy="787400"/>
            </a:xfrm>
            <a:prstGeom prst="rect">
              <a:avLst/>
            </a:prstGeom>
          </p:spPr>
        </p:pic>
      </p:grpSp>
      <p:sp>
        <p:nvSpPr>
          <p:cNvPr id="9" name="TextBox 8">
            <a:extLst>
              <a:ext uri="{FF2B5EF4-FFF2-40B4-BE49-F238E27FC236}">
                <a16:creationId xmlns:a16="http://schemas.microsoft.com/office/drawing/2014/main" id="{EC70D2B3-8988-DE46-A6BF-A06CF8656017}"/>
              </a:ext>
            </a:extLst>
          </p:cNvPr>
          <p:cNvSpPr txBox="1"/>
          <p:nvPr/>
        </p:nvSpPr>
        <p:spPr>
          <a:xfrm>
            <a:off x="2438400" y="3266321"/>
            <a:ext cx="3645742" cy="461665"/>
          </a:xfrm>
          <a:prstGeom prst="rect">
            <a:avLst/>
          </a:prstGeom>
          <a:noFill/>
        </p:spPr>
        <p:txBody>
          <a:bodyPr wrap="none" rtlCol="0">
            <a:spAutoFit/>
          </a:bodyPr>
          <a:lstStyle/>
          <a:p>
            <a:r>
              <a:rPr lang="en-US" sz="2400" dirty="0"/>
              <a:t>Each one has a </a:t>
            </a:r>
            <a:r>
              <a:rPr lang="en-US" sz="2400" b="1" dirty="0"/>
              <a:t>truth table:</a:t>
            </a:r>
          </a:p>
        </p:txBody>
      </p:sp>
    </p:spTree>
    <p:extLst>
      <p:ext uri="{BB962C8B-B14F-4D97-AF65-F5344CB8AC3E}">
        <p14:creationId xmlns:p14="http://schemas.microsoft.com/office/powerpoint/2010/main" val="2680170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5F8AFE-7241-6049-887A-2938DA9D5E6B}"/>
              </a:ext>
            </a:extLst>
          </p:cNvPr>
          <p:cNvSpPr/>
          <p:nvPr/>
        </p:nvSpPr>
        <p:spPr>
          <a:xfrm>
            <a:off x="685800" y="2209800"/>
            <a:ext cx="768096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Quantifiers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lstStyle/>
          <a:p>
            <a:r>
              <a:rPr lang="en-US" i="1" dirty="0"/>
              <a:t>All restaurants in Philly are closed.</a:t>
            </a:r>
            <a:endParaRPr lang="en-US" dirty="0"/>
          </a:p>
          <a:p>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Is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 Philadelphia</a:t>
            </a:r>
            <a:r>
              <a:rPr lang="en-US" b="1" dirty="0">
                <a:latin typeface="Courier New" panose="02070309020205020404" pitchFamily="49" charset="0"/>
                <a:cs typeface="Courier New" panose="02070309020205020404" pitchFamily="49" charset="0"/>
              </a:rPr>
              <a:t>)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t>
            </a:r>
            <a:r>
              <a:rPr lang="en-US" b="1" i="1" dirty="0">
                <a:latin typeface="Courier New" panose="02070309020205020404" pitchFamily="49" charset="0"/>
                <a:cs typeface="Courier New" panose="02070309020205020404" pitchFamily="49" charset="0"/>
              </a:rPr>
              <a:t>Closed</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a:t>
            </a:r>
          </a:p>
          <a:p>
            <a:r>
              <a:rPr lang="en-US" dirty="0"/>
              <a:t>The ∀ operator states that for the logical formula to be true, the substitution of </a:t>
            </a:r>
            <a:r>
              <a:rPr lang="en-US" b="1" dirty="0"/>
              <a:t>any object </a:t>
            </a:r>
            <a:r>
              <a:rPr lang="en-US" dirty="0"/>
              <a:t>in the knowledge base for the </a:t>
            </a:r>
            <a:r>
              <a:rPr lang="en-US" b="1" dirty="0"/>
              <a:t>universally quantified variable </a:t>
            </a:r>
            <a:r>
              <a:rPr lang="en-US" dirty="0"/>
              <a:t>should result in a true formula. </a:t>
            </a:r>
            <a:endParaRPr lang="en-US" i="1" dirty="0"/>
          </a:p>
        </p:txBody>
      </p:sp>
    </p:spTree>
    <p:extLst>
      <p:ext uri="{BB962C8B-B14F-4D97-AF65-F5344CB8AC3E}">
        <p14:creationId xmlns:p14="http://schemas.microsoft.com/office/powerpoint/2010/main" val="25664077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1F0DA8-4FF2-A144-AACD-57035089B35C}"/>
              </a:ext>
            </a:extLst>
          </p:cNvPr>
          <p:cNvSpPr/>
          <p:nvPr/>
        </p:nvSpPr>
        <p:spPr>
          <a:xfrm>
            <a:off x="593096" y="3341211"/>
            <a:ext cx="3601989"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CEEFC-C510-7844-A7B4-DC0A69A10D81}"/>
              </a:ext>
            </a:extLst>
          </p:cNvPr>
          <p:cNvSpPr>
            <a:spLocks noGrp="1"/>
          </p:cNvSpPr>
          <p:nvPr>
            <p:ph type="title"/>
          </p:nvPr>
        </p:nvSpPr>
        <p:spPr/>
        <p:txBody>
          <a:bodyPr/>
          <a:lstStyle/>
          <a:p>
            <a:r>
              <a:rPr lang="en-US" dirty="0"/>
              <a:t>Value of Logical Representation of Sentences</a:t>
            </a:r>
          </a:p>
        </p:txBody>
      </p:sp>
      <p:sp>
        <p:nvSpPr>
          <p:cNvPr id="3" name="Content Placeholder 2">
            <a:extLst>
              <a:ext uri="{FF2B5EF4-FFF2-40B4-BE49-F238E27FC236}">
                <a16:creationId xmlns:a16="http://schemas.microsoft.com/office/drawing/2014/main" id="{683B900C-60E4-704E-8B1B-DE36F0F2F935}"/>
              </a:ext>
            </a:extLst>
          </p:cNvPr>
          <p:cNvSpPr>
            <a:spLocks noGrp="1"/>
          </p:cNvSpPr>
          <p:nvPr>
            <p:ph idx="1"/>
          </p:nvPr>
        </p:nvSpPr>
        <p:spPr>
          <a:xfrm>
            <a:off x="822959" y="1845734"/>
            <a:ext cx="7543801" cy="4631266"/>
          </a:xfrm>
        </p:spPr>
        <p:txBody>
          <a:bodyPr>
            <a:normAutofit fontScale="92500" lnSpcReduction="10000"/>
          </a:bodyPr>
          <a:lstStyle/>
          <a:p>
            <a:endParaRPr lang="en-US" dirty="0"/>
          </a:p>
          <a:p>
            <a:r>
              <a:rPr lang="en-US" b="1" dirty="0"/>
              <a:t>Is Barack Obama a US Citizen?</a:t>
            </a:r>
          </a:p>
          <a:p>
            <a:r>
              <a:rPr lang="en-US" dirty="0" err="1"/>
              <a:t>Citizen_Of</a:t>
            </a:r>
            <a:r>
              <a:rPr lang="en-US" dirty="0"/>
              <a:t>(</a:t>
            </a:r>
            <a:r>
              <a:rPr lang="en-US" dirty="0" err="1"/>
              <a:t>Barack_Obama</a:t>
            </a:r>
            <a:r>
              <a:rPr lang="en-US" dirty="0"/>
              <a:t>, </a:t>
            </a:r>
            <a:r>
              <a:rPr lang="en-US" dirty="0" err="1"/>
              <a:t>United_States</a:t>
            </a:r>
            <a:r>
              <a:rPr lang="en-US" dirty="0"/>
              <a:t>) </a:t>
            </a:r>
          </a:p>
          <a:p>
            <a:endParaRPr lang="en-US" dirty="0"/>
          </a:p>
          <a:p>
            <a:r>
              <a:rPr lang="en-US" dirty="0"/>
              <a:t>∀</a:t>
            </a:r>
            <a:r>
              <a:rPr lang="en-US" i="1" dirty="0"/>
              <a:t>x Person</a:t>
            </a:r>
            <a:r>
              <a:rPr lang="en-US" dirty="0"/>
              <a:t>(</a:t>
            </a:r>
            <a:r>
              <a:rPr lang="en-US" i="1" dirty="0"/>
              <a:t>x</a:t>
            </a:r>
            <a:r>
              <a:rPr lang="en-US" dirty="0"/>
              <a:t>) ∧ </a:t>
            </a:r>
            <a:r>
              <a:rPr lang="en-US" i="1" dirty="0"/>
              <a:t>Born-In</a:t>
            </a:r>
            <a:r>
              <a:rPr lang="en-US" dirty="0"/>
              <a:t>(</a:t>
            </a:r>
            <a:r>
              <a:rPr lang="en-US" i="1" dirty="0"/>
              <a:t>x</a:t>
            </a:r>
            <a:r>
              <a:rPr lang="en-US" dirty="0"/>
              <a:t>,</a:t>
            </a:r>
            <a:r>
              <a:rPr lang="en-US" i="1" dirty="0"/>
              <a:t> y</a:t>
            </a:r>
            <a:r>
              <a:rPr lang="en-US" dirty="0"/>
              <a:t>) </a:t>
            </a:r>
            <a:br>
              <a:rPr lang="en-US" dirty="0"/>
            </a:br>
            <a:r>
              <a:rPr lang="en-US" dirty="0"/>
              <a:t>∧ </a:t>
            </a:r>
            <a:r>
              <a:rPr lang="en-US" i="1" dirty="0"/>
              <a:t>Located-In</a:t>
            </a:r>
            <a:r>
              <a:rPr lang="en-US" dirty="0"/>
              <a:t>(</a:t>
            </a:r>
            <a:r>
              <a:rPr lang="en-US" i="1" dirty="0"/>
              <a:t>y, </a:t>
            </a:r>
            <a:r>
              <a:rPr lang="en-US" i="1" dirty="0" err="1"/>
              <a:t>United_States</a:t>
            </a:r>
            <a:r>
              <a:rPr lang="en-US" dirty="0"/>
              <a:t>) </a:t>
            </a:r>
            <a:br>
              <a:rPr lang="en-US" dirty="0"/>
            </a:br>
            <a:r>
              <a:rPr lang="en-US" dirty="0"/>
              <a:t>⇒ </a:t>
            </a:r>
            <a:r>
              <a:rPr lang="en-US" i="1" dirty="0" err="1"/>
              <a:t>Citizen_Of</a:t>
            </a:r>
            <a:r>
              <a:rPr lang="en-US" dirty="0"/>
              <a:t>(</a:t>
            </a:r>
            <a:r>
              <a:rPr lang="en-US" i="1" dirty="0"/>
              <a:t>x</a:t>
            </a:r>
            <a:r>
              <a:rPr lang="en-US" dirty="0"/>
              <a:t>, </a:t>
            </a:r>
            <a:r>
              <a:rPr lang="en-US" i="1" dirty="0" err="1"/>
              <a:t>United_States</a:t>
            </a:r>
            <a:r>
              <a:rPr lang="en-US" dirty="0"/>
              <a:t>) </a:t>
            </a:r>
          </a:p>
          <a:p>
            <a:pPr marL="0" indent="0">
              <a:buNone/>
            </a:pPr>
            <a:endParaRPr lang="en-US" dirty="0"/>
          </a:p>
          <a:p>
            <a:r>
              <a:rPr lang="en-US" dirty="0"/>
              <a:t>Person(</a:t>
            </a:r>
            <a:r>
              <a:rPr lang="en-US" dirty="0" err="1"/>
              <a:t>Barack_Obama</a:t>
            </a:r>
            <a:r>
              <a:rPr lang="en-US" dirty="0"/>
              <a:t>) ∧</a:t>
            </a:r>
          </a:p>
          <a:p>
            <a:r>
              <a:rPr lang="en-US" dirty="0"/>
              <a:t>Born-In(</a:t>
            </a:r>
            <a:r>
              <a:rPr lang="en-US" dirty="0" err="1"/>
              <a:t>Barack_Obama</a:t>
            </a:r>
            <a:r>
              <a:rPr lang="en-US" dirty="0"/>
              <a:t>, Hawaii) ∧</a:t>
            </a:r>
          </a:p>
          <a:p>
            <a:r>
              <a:rPr lang="en-US" dirty="0"/>
              <a:t>Located-In(Hawaii, </a:t>
            </a:r>
            <a:r>
              <a:rPr lang="en-US" dirty="0" err="1"/>
              <a:t>United_States</a:t>
            </a:r>
            <a:r>
              <a:rPr lang="en-US" dirty="0"/>
              <a:t>)</a:t>
            </a:r>
          </a:p>
          <a:p>
            <a:r>
              <a:rPr lang="en-US" dirty="0" err="1"/>
              <a:t>Citizen_Of</a:t>
            </a:r>
            <a:r>
              <a:rPr lang="en-US" dirty="0"/>
              <a:t>(</a:t>
            </a:r>
            <a:r>
              <a:rPr lang="en-US" dirty="0" err="1"/>
              <a:t>Barack_Obama</a:t>
            </a:r>
            <a:r>
              <a:rPr lang="en-US" dirty="0"/>
              <a:t>, </a:t>
            </a:r>
            <a:r>
              <a:rPr lang="en-US" dirty="0" err="1"/>
              <a:t>United_States</a:t>
            </a:r>
            <a:r>
              <a:rPr lang="en-US" dirty="0"/>
              <a:t>) </a:t>
            </a:r>
          </a:p>
          <a:p>
            <a:endParaRPr lang="en-US" dirty="0"/>
          </a:p>
        </p:txBody>
      </p:sp>
      <p:pic>
        <p:nvPicPr>
          <p:cNvPr id="5" name="Picture 4" descr="A person wearing a suit and tie&#10;&#10;Description automatically generated">
            <a:extLst>
              <a:ext uri="{FF2B5EF4-FFF2-40B4-BE49-F238E27FC236}">
                <a16:creationId xmlns:a16="http://schemas.microsoft.com/office/drawing/2014/main" id="{3445E5BB-56C3-E44D-B68C-74A1E86BA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326" y="1720796"/>
            <a:ext cx="2652297" cy="4307631"/>
          </a:xfrm>
          <a:prstGeom prst="rect">
            <a:avLst/>
          </a:prstGeom>
        </p:spPr>
      </p:pic>
      <p:pic>
        <p:nvPicPr>
          <p:cNvPr id="13" name="Picture 12">
            <a:extLst>
              <a:ext uri="{FF2B5EF4-FFF2-40B4-BE49-F238E27FC236}">
                <a16:creationId xmlns:a16="http://schemas.microsoft.com/office/drawing/2014/main" id="{AF9B64E4-8DB7-DC46-BEFF-369DAC33A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303" y="6064013"/>
            <a:ext cx="2652297" cy="416789"/>
          </a:xfrm>
          <a:prstGeom prst="rect">
            <a:avLst/>
          </a:prstGeom>
        </p:spPr>
      </p:pic>
      <p:sp>
        <p:nvSpPr>
          <p:cNvPr id="14" name="Rectangle 13">
            <a:extLst>
              <a:ext uri="{FF2B5EF4-FFF2-40B4-BE49-F238E27FC236}">
                <a16:creationId xmlns:a16="http://schemas.microsoft.com/office/drawing/2014/main" id="{8DC804FA-4AFC-E348-9437-05E2D8ED8609}"/>
              </a:ext>
            </a:extLst>
          </p:cNvPr>
          <p:cNvSpPr/>
          <p:nvPr/>
        </p:nvSpPr>
        <p:spPr>
          <a:xfrm>
            <a:off x="6858000" y="6324600"/>
            <a:ext cx="1371600" cy="152400"/>
          </a:xfrm>
          <a:prstGeom prst="rect">
            <a:avLst/>
          </a:prstGeom>
          <a:solidFill>
            <a:srgbClr val="F8F9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BCECB05-ED99-814C-83B3-0DAB67071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6292422"/>
            <a:ext cx="914400" cy="184578"/>
          </a:xfrm>
          <a:prstGeom prst="rect">
            <a:avLst/>
          </a:prstGeom>
        </p:spPr>
      </p:pic>
      <p:cxnSp>
        <p:nvCxnSpPr>
          <p:cNvPr id="18" name="Straight Connector 17">
            <a:extLst>
              <a:ext uri="{FF2B5EF4-FFF2-40B4-BE49-F238E27FC236}">
                <a16:creationId xmlns:a16="http://schemas.microsoft.com/office/drawing/2014/main" id="{7FD3C40D-24F3-F84D-ACAA-5B0A78785609}"/>
              </a:ext>
            </a:extLst>
          </p:cNvPr>
          <p:cNvCxnSpPr/>
          <p:nvPr/>
        </p:nvCxnSpPr>
        <p:spPr>
          <a:xfrm>
            <a:off x="822959" y="5943600"/>
            <a:ext cx="36019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4115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solidFill>
                  <a:srgbClr val="C00000"/>
                </a:solidFill>
              </a:rPr>
              <a:t>Encoder-Decoder Models</a:t>
            </a:r>
            <a:endParaRPr lang="en-US" dirty="0"/>
          </a:p>
        </p:txBody>
      </p:sp>
      <p:sp>
        <p:nvSpPr>
          <p:cNvPr id="5" name="Subtitle 4"/>
          <p:cNvSpPr>
            <a:spLocks noGrp="1"/>
          </p:cNvSpPr>
          <p:nvPr>
            <p:ph type="body" idx="1"/>
          </p:nvPr>
        </p:nvSpPr>
        <p:spPr/>
        <p:txBody>
          <a:bodyPr/>
          <a:lstStyle/>
          <a:p>
            <a:r>
              <a:rPr lang="en-US" dirty="0"/>
              <a:t>Machine Translation</a:t>
            </a:r>
          </a:p>
        </p:txBody>
      </p:sp>
    </p:spTree>
    <p:extLst>
      <p:ext uri="{BB962C8B-B14F-4D97-AF65-F5344CB8AC3E}">
        <p14:creationId xmlns:p14="http://schemas.microsoft.com/office/powerpoint/2010/main" val="41536180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Generation with </a:t>
            </a:r>
            <a:r>
              <a:rPr lang="en-US" dirty="0"/>
              <a:t>an RNN LM</a:t>
            </a:r>
          </a:p>
        </p:txBody>
      </p:sp>
      <p:pic>
        <p:nvPicPr>
          <p:cNvPr id="4" name="Content Placeholder 3"/>
          <p:cNvPicPr>
            <a:picLocks noGrp="1" noChangeAspect="1"/>
          </p:cNvPicPr>
          <p:nvPr>
            <p:ph idx="1"/>
          </p:nvPr>
        </p:nvPicPr>
        <p:blipFill>
          <a:blip r:embed="rId2"/>
          <a:stretch>
            <a:fillRect/>
          </a:stretch>
        </p:blipFill>
        <p:spPr>
          <a:xfrm>
            <a:off x="1145874" y="1738848"/>
            <a:ext cx="7083726" cy="4128552"/>
          </a:xfrm>
          <a:prstGeom prst="rect">
            <a:avLst/>
          </a:prstGeom>
        </p:spPr>
      </p:pic>
    </p:spTree>
    <p:extLst>
      <p:ext uri="{BB962C8B-B14F-4D97-AF65-F5344CB8AC3E}">
        <p14:creationId xmlns:p14="http://schemas.microsoft.com/office/powerpoint/2010/main" val="749405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18119-3BFF-4EFE-8169-BAA7FD94D9C6}"/>
              </a:ext>
            </a:extLst>
          </p:cNvPr>
          <p:cNvSpPr>
            <a:spLocks noGrp="1"/>
          </p:cNvSpPr>
          <p:nvPr>
            <p:ph type="title"/>
          </p:nvPr>
        </p:nvSpPr>
        <p:spPr/>
        <p:txBody>
          <a:bodyPr/>
          <a:lstStyle/>
          <a:p>
            <a:r>
              <a:rPr lang="en-US" dirty="0"/>
              <a:t>Generation with prefix</a:t>
            </a:r>
          </a:p>
        </p:txBody>
      </p:sp>
      <p:pic>
        <p:nvPicPr>
          <p:cNvPr id="4" name="Picture 3">
            <a:extLst>
              <a:ext uri="{FF2B5EF4-FFF2-40B4-BE49-F238E27FC236}">
                <a16:creationId xmlns:a16="http://schemas.microsoft.com/office/drawing/2014/main" id="{28951595-8679-46AC-A7C0-65F2E0FB86DF}"/>
              </a:ext>
            </a:extLst>
          </p:cNvPr>
          <p:cNvPicPr>
            <a:picLocks noChangeAspect="1"/>
          </p:cNvPicPr>
          <p:nvPr/>
        </p:nvPicPr>
        <p:blipFill>
          <a:blip r:embed="rId3"/>
          <a:stretch>
            <a:fillRect/>
          </a:stretch>
        </p:blipFill>
        <p:spPr>
          <a:xfrm>
            <a:off x="533400" y="2438400"/>
            <a:ext cx="8370747" cy="3980596"/>
          </a:xfrm>
          <a:prstGeom prst="rect">
            <a:avLst/>
          </a:prstGeom>
        </p:spPr>
      </p:pic>
    </p:spTree>
    <p:extLst>
      <p:ext uri="{BB962C8B-B14F-4D97-AF65-F5344CB8AC3E}">
        <p14:creationId xmlns:p14="http://schemas.microsoft.com/office/powerpoint/2010/main" val="33250368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Machine Translation"/>
          <p:cNvSpPr txBox="1">
            <a:spLocks noGrp="1"/>
          </p:cNvSpPr>
          <p:nvPr>
            <p:ph type="title"/>
          </p:nvPr>
        </p:nvSpPr>
        <p:spPr>
          <a:prstGeom prst="rect">
            <a:avLst/>
          </a:prstGeom>
        </p:spPr>
        <p:txBody>
          <a:bodyPr/>
          <a:lstStyle/>
          <a:p>
            <a:r>
              <a:rPr dirty="0"/>
              <a:t>Machine Translation</a:t>
            </a:r>
          </a:p>
        </p:txBody>
      </p:sp>
      <p:sp>
        <p:nvSpPr>
          <p:cNvPr id="125" name="Translation from one language to another"/>
          <p:cNvSpPr txBox="1">
            <a:spLocks noGrp="1"/>
          </p:cNvSpPr>
          <p:nvPr>
            <p:ph idx="1"/>
          </p:nvPr>
        </p:nvSpPr>
        <p:spPr>
          <a:prstGeom prst="rect">
            <a:avLst/>
          </a:prstGeom>
        </p:spPr>
        <p:txBody>
          <a:bodyPr/>
          <a:lstStyle/>
          <a:p>
            <a:r>
              <a:rPr dirty="0"/>
              <a:t>Translation from one language to another</a:t>
            </a:r>
          </a:p>
        </p:txBody>
      </p:sp>
      <p:sp>
        <p:nvSpPr>
          <p:cNvPr id="126" name="I'm giving a talk at University of Pennsylvania"/>
          <p:cNvSpPr txBox="1"/>
          <p:nvPr/>
        </p:nvSpPr>
        <p:spPr>
          <a:xfrm>
            <a:off x="1387468" y="4421742"/>
            <a:ext cx="5654690" cy="441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400" dirty="0"/>
              <a:t>I'm giving a talk at University of Pennsylvania</a:t>
            </a:r>
          </a:p>
        </p:txBody>
      </p:sp>
      <p:sp>
        <p:nvSpPr>
          <p:cNvPr id="127" name="ペンシルベニア大学で講演をしています。"/>
          <p:cNvSpPr txBox="1"/>
          <p:nvPr/>
        </p:nvSpPr>
        <p:spPr>
          <a:xfrm>
            <a:off x="1387468" y="3228276"/>
            <a:ext cx="5919890" cy="441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400" dirty="0" err="1"/>
              <a:t>ペンシルベニア大学で講演をしています</a:t>
            </a:r>
            <a:r>
              <a:rPr sz="2400" dirty="0"/>
              <a:t>。</a:t>
            </a:r>
          </a:p>
        </p:txBody>
      </p:sp>
      <p:sp>
        <p:nvSpPr>
          <p:cNvPr id="128" name="Line"/>
          <p:cNvSpPr/>
          <p:nvPr/>
        </p:nvSpPr>
        <p:spPr>
          <a:xfrm>
            <a:off x="4214813" y="3817440"/>
            <a:ext cx="0" cy="455415"/>
          </a:xfrm>
          <a:prstGeom prst="line">
            <a:avLst/>
          </a:prstGeom>
          <a:ln w="63500">
            <a:solidFill>
              <a:srgbClr val="000000"/>
            </a:solidFill>
            <a:miter lim="400000"/>
            <a:tailEnd type="triangle"/>
          </a:ln>
        </p:spPr>
        <p:txBody>
          <a:bodyPr lIns="35719" tIns="35719" rIns="35719" bIns="35719" anchor="ctr"/>
          <a:lstStyle/>
          <a:p>
            <a:pPr>
              <a:defRPr sz="2400"/>
            </a:pPr>
            <a:endParaRPr sz="2400"/>
          </a:p>
        </p:txBody>
      </p:sp>
    </p:spTree>
    <p:extLst>
      <p:ext uri="{BB962C8B-B14F-4D97-AF65-F5344CB8AC3E}">
        <p14:creationId xmlns:p14="http://schemas.microsoft.com/office/powerpoint/2010/main" val="3656286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a:extLst>
              <a:ext uri="{FF2B5EF4-FFF2-40B4-BE49-F238E27FC236}">
                <a16:creationId xmlns:a16="http://schemas.microsoft.com/office/drawing/2014/main" id="{A9C7B66C-EEC9-F746-B4A9-1DB727F11155}"/>
              </a:ext>
            </a:extLst>
          </p:cNvPr>
          <p:cNvPicPr>
            <a:picLocks noChangeAspect="1"/>
          </p:cNvPicPr>
          <p:nvPr/>
        </p:nvPicPr>
        <p:blipFill>
          <a:blip r:embed="rId3"/>
          <a:stretch>
            <a:fillRect/>
          </a:stretch>
        </p:blipFill>
        <p:spPr>
          <a:xfrm>
            <a:off x="6295022" y="548640"/>
            <a:ext cx="3716755" cy="6100938"/>
          </a:xfrm>
          <a:prstGeom prst="rect">
            <a:avLst/>
          </a:prstGeom>
        </p:spPr>
      </p:pic>
      <p:sp>
        <p:nvSpPr>
          <p:cNvPr id="2" name="Title 1"/>
          <p:cNvSpPr>
            <a:spLocks noGrp="1"/>
          </p:cNvSpPr>
          <p:nvPr>
            <p:ph type="title"/>
          </p:nvPr>
        </p:nvSpPr>
        <p:spPr>
          <a:xfrm>
            <a:off x="800100" y="381000"/>
            <a:ext cx="7543800" cy="1450757"/>
          </a:xfrm>
        </p:spPr>
        <p:txBody>
          <a:bodyPr/>
          <a:lstStyle/>
          <a:p>
            <a:r>
              <a:rPr lang="en-US"/>
              <a:t>Conversational Agents</a:t>
            </a:r>
            <a:br>
              <a:rPr lang="en-US"/>
            </a:br>
            <a:r>
              <a:rPr lang="en-US"/>
              <a:t>aka Dialogue Systems</a:t>
            </a:r>
            <a:endParaRPr lang="en-US" dirty="0"/>
          </a:p>
        </p:txBody>
      </p:sp>
      <p:sp>
        <p:nvSpPr>
          <p:cNvPr id="3" name="Content Placeholder 2"/>
          <p:cNvSpPr>
            <a:spLocks noGrp="1"/>
          </p:cNvSpPr>
          <p:nvPr>
            <p:ph idx="1"/>
          </p:nvPr>
        </p:nvSpPr>
        <p:spPr>
          <a:xfrm>
            <a:off x="990600" y="2286000"/>
            <a:ext cx="7543801" cy="4023360"/>
          </a:xfrm>
        </p:spPr>
        <p:txBody>
          <a:bodyPr>
            <a:normAutofit/>
          </a:bodyPr>
          <a:lstStyle/>
          <a:p>
            <a:pPr marL="0" indent="0">
              <a:buNone/>
            </a:pPr>
            <a:r>
              <a:rPr lang="en-US" sz="2200" dirty="0"/>
              <a:t>Digital Assistants </a:t>
            </a:r>
          </a:p>
          <a:p>
            <a:pPr marL="0" indent="0">
              <a:buNone/>
            </a:pPr>
            <a:r>
              <a:rPr lang="en-US" sz="2200" dirty="0"/>
              <a:t>Answering questions on websites </a:t>
            </a:r>
          </a:p>
          <a:p>
            <a:pPr marL="0" indent="0">
              <a:buNone/>
            </a:pPr>
            <a:r>
              <a:rPr lang="en-US" sz="2200" dirty="0"/>
              <a:t>Communicating with robots</a:t>
            </a:r>
          </a:p>
          <a:p>
            <a:pPr marL="0" indent="0">
              <a:buNone/>
            </a:pPr>
            <a:r>
              <a:rPr lang="en-US" sz="2200" dirty="0"/>
              <a:t>Chatting for fun</a:t>
            </a:r>
          </a:p>
          <a:p>
            <a:pPr marL="0" indent="0">
              <a:buNone/>
            </a:pPr>
            <a:r>
              <a:rPr lang="en-US" sz="2200" dirty="0"/>
              <a:t>Clinical uses</a:t>
            </a:r>
          </a:p>
          <a:p>
            <a:pPr marL="0" indent="0">
              <a:buNone/>
            </a:pPr>
            <a:endParaRPr lang="en-US" sz="2200" dirty="0"/>
          </a:p>
          <a:p>
            <a:endParaRPr lang="en-US" sz="2200" dirty="0"/>
          </a:p>
        </p:txBody>
      </p:sp>
      <p:pic>
        <p:nvPicPr>
          <p:cNvPr id="4" name="Picture 3">
            <a:extLst>
              <a:ext uri="{FF2B5EF4-FFF2-40B4-BE49-F238E27FC236}">
                <a16:creationId xmlns:a16="http://schemas.microsoft.com/office/drawing/2014/main" id="{188B987B-22DB-6442-B234-6DFB2B963266}"/>
              </a:ext>
            </a:extLst>
          </p:cNvPr>
          <p:cNvPicPr>
            <a:picLocks noChangeAspect="1"/>
          </p:cNvPicPr>
          <p:nvPr/>
        </p:nvPicPr>
        <p:blipFill>
          <a:blip r:embed="rId4"/>
          <a:stretch>
            <a:fillRect/>
          </a:stretch>
        </p:blipFill>
        <p:spPr>
          <a:xfrm>
            <a:off x="800100" y="1106378"/>
            <a:ext cx="9144000" cy="6486590"/>
          </a:xfrm>
          <a:prstGeom prst="rect">
            <a:avLst/>
          </a:prstGeom>
        </p:spPr>
      </p:pic>
    </p:spTree>
    <p:extLst>
      <p:ext uri="{BB962C8B-B14F-4D97-AF65-F5344CB8AC3E}">
        <p14:creationId xmlns:p14="http://schemas.microsoft.com/office/powerpoint/2010/main" val="1109734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73584"/>
            <a:ext cx="7543800" cy="911598"/>
          </a:xfrm>
        </p:spPr>
        <p:txBody>
          <a:bodyPr/>
          <a:lstStyle/>
          <a:p>
            <a:r>
              <a:rPr lang="en-US" dirty="0"/>
              <a:t>Neural Chatbots</a:t>
            </a:r>
          </a:p>
        </p:txBody>
      </p:sp>
      <p:sp>
        <p:nvSpPr>
          <p:cNvPr id="11" name="Content Placeholder 2">
            <a:extLst>
              <a:ext uri="{FF2B5EF4-FFF2-40B4-BE49-F238E27FC236}">
                <a16:creationId xmlns:a16="http://schemas.microsoft.com/office/drawing/2014/main" id="{7EA0306E-9F96-C742-BAD9-7F7E275B458C}"/>
              </a:ext>
            </a:extLst>
          </p:cNvPr>
          <p:cNvSpPr>
            <a:spLocks noGrp="1"/>
          </p:cNvSpPr>
          <p:nvPr>
            <p:ph idx="1"/>
          </p:nvPr>
        </p:nvSpPr>
        <p:spPr>
          <a:xfrm>
            <a:off x="800101" y="1600200"/>
            <a:ext cx="7543800" cy="5029200"/>
          </a:xfrm>
        </p:spPr>
        <p:txBody>
          <a:bodyPr>
            <a:normAutofit/>
          </a:bodyPr>
          <a:lstStyle/>
          <a:p>
            <a:pPr marL="460375" indent="-230188">
              <a:buFont typeface="Wingdings" pitchFamily="2" charset="2"/>
              <a:buChar char="§"/>
            </a:pPr>
            <a:r>
              <a:rPr lang="en-US" sz="2200" dirty="0"/>
              <a:t> Think of response generation as a task of transducing from the user’s prior turn to the system’s turn</a:t>
            </a:r>
          </a:p>
          <a:p>
            <a:pPr marL="460375" indent="-230188">
              <a:buFont typeface="Wingdings" pitchFamily="2" charset="2"/>
              <a:buChar char="§"/>
            </a:pPr>
            <a:r>
              <a:rPr lang="en-US" sz="2200" dirty="0"/>
              <a:t>Response generation using encoder-decoder models</a:t>
            </a:r>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230187" indent="0">
              <a:buNone/>
            </a:pPr>
            <a:endParaRPr lang="en-US" sz="2200" dirty="0"/>
          </a:p>
          <a:p>
            <a:pPr marL="460375" indent="-230188">
              <a:buFont typeface="Wingdings" pitchFamily="2" charset="2"/>
              <a:buChar char="§"/>
            </a:pPr>
            <a:r>
              <a:rPr lang="en-US" sz="2200" dirty="0"/>
              <a:t>Train a deep neural network </a:t>
            </a:r>
          </a:p>
          <a:p>
            <a:pPr marL="752983" lvl="1" indent="-230188">
              <a:buFont typeface="Wingdings" pitchFamily="2" charset="2"/>
              <a:buChar char="§"/>
            </a:pPr>
            <a:r>
              <a:rPr lang="en-US" sz="2000" dirty="0"/>
              <a:t>Map from user1 turn to user2 response</a:t>
            </a:r>
          </a:p>
          <a:p>
            <a:pPr marL="460375" indent="-230188">
              <a:buFont typeface="Wingdings" pitchFamily="2" charset="2"/>
              <a:buChar char="§"/>
            </a:pPr>
            <a:endParaRPr lang="en-US" sz="2200" dirty="0"/>
          </a:p>
          <a:p>
            <a:pPr marL="927608" lvl="1" indent="-404813">
              <a:buFont typeface="Wingdings" pitchFamily="2" charset="2"/>
              <a:buChar char="§"/>
            </a:pPr>
            <a:endParaRPr lang="en-US" sz="2200" dirty="0"/>
          </a:p>
          <a:p>
            <a:pPr marL="635000" indent="-404813">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p:txBody>
      </p:sp>
      <p:pic>
        <p:nvPicPr>
          <p:cNvPr id="7" name="Picture 6">
            <a:extLst>
              <a:ext uri="{FF2B5EF4-FFF2-40B4-BE49-F238E27FC236}">
                <a16:creationId xmlns:a16="http://schemas.microsoft.com/office/drawing/2014/main" id="{34D4E7A2-F267-7748-ABBF-DCE59B8BCF69}"/>
              </a:ext>
            </a:extLst>
          </p:cNvPr>
          <p:cNvPicPr>
            <a:picLocks noChangeAspect="1"/>
          </p:cNvPicPr>
          <p:nvPr/>
        </p:nvPicPr>
        <p:blipFill>
          <a:blip r:embed="rId3"/>
          <a:stretch>
            <a:fillRect/>
          </a:stretch>
        </p:blipFill>
        <p:spPr>
          <a:xfrm>
            <a:off x="609600" y="2971800"/>
            <a:ext cx="7513882" cy="2037443"/>
          </a:xfrm>
          <a:prstGeom prst="rect">
            <a:avLst/>
          </a:prstGeom>
        </p:spPr>
      </p:pic>
    </p:spTree>
    <p:extLst>
      <p:ext uri="{BB962C8B-B14F-4D97-AF65-F5344CB8AC3E}">
        <p14:creationId xmlns:p14="http://schemas.microsoft.com/office/powerpoint/2010/main" val="642981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2661031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5502061"/>
            <a:ext cx="2362200" cy="1355939"/>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0793BF3-78D9-1A4D-B2F8-017C290D0A3D}"/>
                  </a:ext>
                </a:extLst>
              </p:cNvPr>
              <p:cNvSpPr txBox="1"/>
              <p:nvPr/>
            </p:nvSpPr>
            <p:spPr>
              <a:xfrm>
                <a:off x="-457200" y="5629758"/>
                <a:ext cx="4800600" cy="97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m:t>
                          </m:r>
                          <m:r>
                            <a:rPr lang="en-US" sz="3200" b="0" i="1" smtClean="0">
                              <a:latin typeface="Cambria Math" panose="02040503050406030204" pitchFamily="18" charset="0"/>
                            </a:rPr>
                            <m:t>𝑝𝑜𝑠𝑖𝑡𝑖𝑣𝑒</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oMath>
                  </m:oMathPara>
                </a14:m>
                <a:endParaRPr lang="en-US" sz="3200" b="0" dirty="0"/>
              </a:p>
            </p:txBody>
          </p:sp>
        </mc:Choice>
        <mc:Fallback>
          <p:sp>
            <p:nvSpPr>
              <p:cNvPr id="6" name="TextBox 5">
                <a:extLst>
                  <a:ext uri="{FF2B5EF4-FFF2-40B4-BE49-F238E27FC236}">
                    <a16:creationId xmlns:a16="http://schemas.microsoft.com/office/drawing/2014/main" id="{60793BF3-78D9-1A4D-B2F8-017C290D0A3D}"/>
                  </a:ext>
                </a:extLst>
              </p:cNvPr>
              <p:cNvSpPr txBox="1">
                <a:spLocks noRot="1" noChangeAspect="1" noMove="1" noResize="1" noEditPoints="1" noAdjustHandles="1" noChangeArrowheads="1" noChangeShapeType="1" noTextEdit="1"/>
              </p:cNvSpPr>
              <p:nvPr/>
            </p:nvSpPr>
            <p:spPr>
              <a:xfrm>
                <a:off x="-457200" y="5629758"/>
                <a:ext cx="4800600" cy="973536"/>
              </a:xfrm>
              <a:prstGeom prst="rect">
                <a:avLst/>
              </a:prstGeom>
              <a:blipFill>
                <a:blip r:embed="rId4"/>
                <a:stretch>
                  <a:fillRect b="-25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E10B9FC-9590-8E48-B165-F55A7FA25861}"/>
                  </a:ext>
                </a:extLst>
              </p:cNvPr>
              <p:cNvSpPr txBox="1"/>
              <p:nvPr/>
            </p:nvSpPr>
            <p:spPr>
              <a:xfrm>
                <a:off x="6629400" y="5715000"/>
                <a:ext cx="2362200" cy="973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r>
                        <a:rPr lang="en-US" sz="3200" i="1">
                          <a:latin typeface="Cambria Math" panose="02040503050406030204" pitchFamily="18" charset="0"/>
                        </a:rPr>
                        <m:t> </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0.805</m:t>
                          </m:r>
                        </m:e>
                      </m:d>
                      <m:r>
                        <a:rPr lang="en-US" sz="3200" b="0" i="1" smtClean="0">
                          <a:latin typeface="Cambria Math" panose="02040503050406030204" pitchFamily="18" charset="0"/>
                        </a:rPr>
                        <m:t>=0.69</m:t>
                      </m:r>
                    </m:oMath>
                  </m:oMathPara>
                </a14:m>
                <a:endParaRPr lang="en-US" sz="3200" b="0" dirty="0"/>
              </a:p>
            </p:txBody>
          </p:sp>
        </mc:Choice>
        <mc:Fallback>
          <p:sp>
            <p:nvSpPr>
              <p:cNvPr id="9" name="TextBox 8">
                <a:extLst>
                  <a:ext uri="{FF2B5EF4-FFF2-40B4-BE49-F238E27FC236}">
                    <a16:creationId xmlns:a16="http://schemas.microsoft.com/office/drawing/2014/main" id="{FE10B9FC-9590-8E48-B165-F55A7FA25861}"/>
                  </a:ext>
                </a:extLst>
              </p:cNvPr>
              <p:cNvSpPr txBox="1">
                <a:spLocks noRot="1" noChangeAspect="1" noMove="1" noResize="1" noEditPoints="1" noAdjustHandles="1" noChangeArrowheads="1" noChangeShapeType="1" noTextEdit="1"/>
              </p:cNvSpPr>
              <p:nvPr/>
            </p:nvSpPr>
            <p:spPr>
              <a:xfrm>
                <a:off x="6629400" y="5715000"/>
                <a:ext cx="2362200" cy="973536"/>
              </a:xfrm>
              <a:prstGeom prst="rect">
                <a:avLst/>
              </a:prstGeom>
              <a:blipFill>
                <a:blip r:embed="rId5"/>
                <a:stretch>
                  <a:fillRect t="-3846" b="-2564"/>
                </a:stretch>
              </a:blipFill>
            </p:spPr>
            <p:txBody>
              <a:bodyPr/>
              <a:lstStyle/>
              <a:p>
                <a:r>
                  <a:rPr lang="en-US">
                    <a:noFill/>
                  </a:rPr>
                  <a:t> </a:t>
                </a:r>
              </a:p>
            </p:txBody>
          </p:sp>
        </mc:Fallback>
      </mc:AlternateContent>
    </p:spTree>
    <p:extLst>
      <p:ext uri="{BB962C8B-B14F-4D97-AF65-F5344CB8AC3E}">
        <p14:creationId xmlns:p14="http://schemas.microsoft.com/office/powerpoint/2010/main" val="118490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70F24F11-7E48-D849-9FF8-FD811AD50B6E}"/>
              </a:ext>
            </a:extLst>
          </p:cNvPr>
          <p:cNvPicPr>
            <a:picLocks noChangeAspect="1"/>
          </p:cNvPicPr>
          <p:nvPr/>
        </p:nvPicPr>
        <p:blipFill>
          <a:blip r:embed="rId3"/>
          <a:stretch>
            <a:fillRect/>
          </a:stretch>
        </p:blipFill>
        <p:spPr>
          <a:xfrm>
            <a:off x="4219135" y="1655649"/>
            <a:ext cx="4955345" cy="4915747"/>
          </a:xfrm>
          <a:prstGeom prst="rect">
            <a:avLst/>
          </a:prstGeom>
          <a:ln w="12700">
            <a:miter lim="400000"/>
          </a:ln>
          <a:effectLst>
            <a:outerShdw blurRad="127000" dist="76200" dir="2700000" rotWithShape="0">
              <a:srgbClr val="000000">
                <a:alpha val="75000"/>
              </a:srgbClr>
            </a:outerShdw>
          </a:effectLst>
        </p:spPr>
      </p:pic>
      <p:sp>
        <p:nvSpPr>
          <p:cNvPr id="2" name="Title 1">
            <a:extLst>
              <a:ext uri="{FF2B5EF4-FFF2-40B4-BE49-F238E27FC236}">
                <a16:creationId xmlns:a16="http://schemas.microsoft.com/office/drawing/2014/main" id="{27175624-B301-4327-9A28-886E670F4A6E}"/>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2FFEF93A-ECB8-4CAC-A2DC-A061517D5E5B}"/>
              </a:ext>
            </a:extLst>
          </p:cNvPr>
          <p:cNvSpPr>
            <a:spLocks noGrp="1"/>
          </p:cNvSpPr>
          <p:nvPr>
            <p:ph idx="1"/>
          </p:nvPr>
        </p:nvSpPr>
        <p:spPr>
          <a:xfrm>
            <a:off x="822959" y="1845734"/>
            <a:ext cx="4434841" cy="4023360"/>
          </a:xfrm>
        </p:spPr>
        <p:txBody>
          <a:bodyPr/>
          <a:lstStyle/>
          <a:p>
            <a:pPr marL="0" indent="0">
              <a:buNone/>
            </a:pPr>
            <a:r>
              <a:rPr lang="en-US" dirty="0"/>
              <a:t>Weaknesses of the context vector:</a:t>
            </a:r>
          </a:p>
          <a:p>
            <a:pPr>
              <a:buFont typeface="Arial" panose="020B0604020202020204" pitchFamily="34" charset="0"/>
              <a:buChar char="•"/>
            </a:pPr>
            <a:r>
              <a:rPr lang="en-US" dirty="0"/>
              <a:t> Only directly available at the beginning of the process and its influence will wane as the output sequence is generated</a:t>
            </a:r>
          </a:p>
          <a:p>
            <a:pPr>
              <a:buFont typeface="Arial" panose="020B0604020202020204" pitchFamily="34" charset="0"/>
              <a:buChar char="•"/>
            </a:pPr>
            <a:r>
              <a:rPr lang="en-US" dirty="0"/>
              <a:t> Context vector is a function (e.g. last, average, max, concatenation) of the hidden states of the encoder. This approach loses useful information about each of the individual encoder states</a:t>
            </a:r>
          </a:p>
          <a:p>
            <a:pPr>
              <a:buFont typeface="Arial" panose="020B0604020202020204" pitchFamily="34" charset="0"/>
              <a:buChar char="•"/>
            </a:pPr>
            <a:endParaRPr lang="en-US" dirty="0"/>
          </a:p>
          <a:p>
            <a:pPr marL="0" indent="0">
              <a:buNone/>
            </a:pPr>
            <a:r>
              <a:rPr lang="en-US" dirty="0"/>
              <a:t>Potential solution: </a:t>
            </a:r>
            <a:r>
              <a:rPr lang="en-US" b="1" dirty="0"/>
              <a:t>attention mechanism</a:t>
            </a:r>
          </a:p>
        </p:txBody>
      </p:sp>
    </p:spTree>
    <p:extLst>
      <p:ext uri="{BB962C8B-B14F-4D97-AF65-F5344CB8AC3E}">
        <p14:creationId xmlns:p14="http://schemas.microsoft.com/office/powerpoint/2010/main" val="27737879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478683D-629B-47DD-A68E-FB8582E09656}"/>
              </a:ext>
            </a:extLst>
          </p:cNvPr>
          <p:cNvPicPr>
            <a:picLocks noGrp="1" noChangeAspect="1"/>
          </p:cNvPicPr>
          <p:nvPr>
            <p:ph idx="1"/>
          </p:nvPr>
        </p:nvPicPr>
        <p:blipFill>
          <a:blip r:embed="rId2"/>
          <a:stretch>
            <a:fillRect/>
          </a:stretch>
        </p:blipFill>
        <p:spPr>
          <a:xfrm>
            <a:off x="1000125" y="838200"/>
            <a:ext cx="7353300" cy="5872715"/>
          </a:xfrm>
          <a:prstGeom prst="rect">
            <a:avLst/>
          </a:prstGeom>
        </p:spPr>
      </p:pic>
      <p:sp>
        <p:nvSpPr>
          <p:cNvPr id="2" name="Title 1">
            <a:extLst>
              <a:ext uri="{FF2B5EF4-FFF2-40B4-BE49-F238E27FC236}">
                <a16:creationId xmlns:a16="http://schemas.microsoft.com/office/drawing/2014/main" id="{A0A479C6-E37F-44E1-9932-3841B9E289A5}"/>
              </a:ext>
            </a:extLst>
          </p:cNvPr>
          <p:cNvSpPr>
            <a:spLocks noGrp="1"/>
          </p:cNvSpPr>
          <p:nvPr>
            <p:ph type="title"/>
          </p:nvPr>
        </p:nvSpPr>
        <p:spPr>
          <a:xfrm>
            <a:off x="800100" y="304800"/>
            <a:ext cx="7543800" cy="807086"/>
          </a:xfrm>
        </p:spPr>
        <p:txBody>
          <a:bodyPr/>
          <a:lstStyle/>
          <a:p>
            <a:r>
              <a:rPr lang="en-US" dirty="0"/>
              <a:t>Attention mechanism</a:t>
            </a:r>
          </a:p>
        </p:txBody>
      </p:sp>
    </p:spTree>
    <p:extLst>
      <p:ext uri="{BB962C8B-B14F-4D97-AF65-F5344CB8AC3E}">
        <p14:creationId xmlns:p14="http://schemas.microsoft.com/office/powerpoint/2010/main" val="3739883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74B0-BD19-CD4C-AB8F-8E9002330958}"/>
              </a:ext>
            </a:extLst>
          </p:cNvPr>
          <p:cNvSpPr>
            <a:spLocks noGrp="1"/>
          </p:cNvSpPr>
          <p:nvPr>
            <p:ph type="title"/>
          </p:nvPr>
        </p:nvSpPr>
        <p:spPr>
          <a:xfrm>
            <a:off x="822960" y="286604"/>
            <a:ext cx="5577840" cy="1450757"/>
          </a:xfrm>
        </p:spPr>
        <p:txBody>
          <a:bodyPr/>
          <a:lstStyle/>
          <a:p>
            <a:r>
              <a:rPr lang="en-US" dirty="0"/>
              <a:t>Transformer Architecture </a:t>
            </a:r>
          </a:p>
        </p:txBody>
      </p:sp>
      <p:pic>
        <p:nvPicPr>
          <p:cNvPr id="5" name="ModalNet-21.png" descr="ModalNet-21.png">
            <a:extLst>
              <a:ext uri="{FF2B5EF4-FFF2-40B4-BE49-F238E27FC236}">
                <a16:creationId xmlns:a16="http://schemas.microsoft.com/office/drawing/2014/main" id="{E4CB52B7-11C0-1D4B-8731-37250AAD3CA3}"/>
              </a:ext>
            </a:extLst>
          </p:cNvPr>
          <p:cNvPicPr>
            <a:picLocks noChangeAspect="1"/>
          </p:cNvPicPr>
          <p:nvPr/>
        </p:nvPicPr>
        <p:blipFill>
          <a:blip r:embed="rId2"/>
          <a:stretch>
            <a:fillRect/>
          </a:stretch>
        </p:blipFill>
        <p:spPr>
          <a:xfrm>
            <a:off x="4191000" y="166294"/>
            <a:ext cx="4542829" cy="6691706"/>
          </a:xfrm>
          <a:prstGeom prst="rect">
            <a:avLst/>
          </a:prstGeom>
          <a:ln w="12700">
            <a:miter lim="400000"/>
          </a:ln>
        </p:spPr>
      </p:pic>
      <p:pic>
        <p:nvPicPr>
          <p:cNvPr id="6" name="Picture 5">
            <a:extLst>
              <a:ext uri="{FF2B5EF4-FFF2-40B4-BE49-F238E27FC236}">
                <a16:creationId xmlns:a16="http://schemas.microsoft.com/office/drawing/2014/main" id="{C856632B-61F3-3940-8093-6DDB4FA8FED8}"/>
              </a:ext>
            </a:extLst>
          </p:cNvPr>
          <p:cNvPicPr>
            <a:picLocks noChangeAspect="1"/>
          </p:cNvPicPr>
          <p:nvPr/>
        </p:nvPicPr>
        <p:blipFill>
          <a:blip r:embed="rId3"/>
          <a:stretch>
            <a:fillRect/>
          </a:stretch>
        </p:blipFill>
        <p:spPr>
          <a:xfrm>
            <a:off x="614680" y="3048000"/>
            <a:ext cx="2997200" cy="2997200"/>
          </a:xfrm>
          <a:prstGeom prst="rect">
            <a:avLst/>
          </a:prstGeom>
        </p:spPr>
      </p:pic>
    </p:spTree>
    <p:extLst>
      <p:ext uri="{BB962C8B-B14F-4D97-AF65-F5344CB8AC3E}">
        <p14:creationId xmlns:p14="http://schemas.microsoft.com/office/powerpoint/2010/main" val="27270458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 name="Slide Number"/>
          <p:cNvSpPr txBox="1">
            <a:spLocks noGrp="1"/>
          </p:cNvSpPr>
          <p:nvPr>
            <p:ph type="sldNum" sz="quarter" idx="2"/>
          </p:nvPr>
        </p:nvSpPr>
        <p:spPr>
          <a:xfrm>
            <a:off x="4452861" y="5762625"/>
            <a:ext cx="233516" cy="17289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83</a:t>
            </a:fld>
            <a:endParaRPr/>
          </a:p>
        </p:txBody>
      </p:sp>
      <p:sp>
        <p:nvSpPr>
          <p:cNvPr id="1182" name="Bidirectional Encoder Representations from Transformers (BERT)"/>
          <p:cNvSpPr txBox="1">
            <a:spLocks noGrp="1"/>
          </p:cNvSpPr>
          <p:nvPr>
            <p:ph type="title"/>
          </p:nvPr>
        </p:nvSpPr>
        <p:spPr>
          <a:xfrm>
            <a:off x="378619" y="34698"/>
            <a:ext cx="8382000" cy="381000"/>
          </a:xfrm>
          <a:prstGeom prst="rect">
            <a:avLst/>
          </a:prstGeom>
        </p:spPr>
        <p:txBody>
          <a:bodyPr anchor="t"/>
          <a:lstStyle>
            <a:lvl1pPr defTabSz="437514">
              <a:defRPr sz="5935"/>
            </a:lvl1pPr>
          </a:lstStyle>
          <a:p>
            <a:r>
              <a:rPr dirty="0"/>
              <a:t>Bidirectional Encoder Representations from Transformers (BERT)</a:t>
            </a:r>
          </a:p>
        </p:txBody>
      </p:sp>
      <p:pic>
        <p:nvPicPr>
          <p:cNvPr id="1183" name="Image" descr="Image"/>
          <p:cNvPicPr>
            <a:picLocks noChangeAspect="1"/>
          </p:cNvPicPr>
          <p:nvPr/>
        </p:nvPicPr>
        <p:blipFill>
          <a:blip r:embed="rId2"/>
          <a:stretch>
            <a:fillRect/>
          </a:stretch>
        </p:blipFill>
        <p:spPr>
          <a:xfrm>
            <a:off x="6706447" y="3229910"/>
            <a:ext cx="2659023" cy="3333750"/>
          </a:xfrm>
          <a:prstGeom prst="rect">
            <a:avLst/>
          </a:prstGeom>
          <a:ln w="12700">
            <a:miter lim="400000"/>
          </a:ln>
        </p:spPr>
      </p:pic>
      <p:pic>
        <p:nvPicPr>
          <p:cNvPr id="1184" name="Image" descr="Image"/>
          <p:cNvPicPr>
            <a:picLocks noChangeAspect="1"/>
          </p:cNvPicPr>
          <p:nvPr/>
        </p:nvPicPr>
        <p:blipFill>
          <a:blip r:embed="rId3"/>
          <a:stretch>
            <a:fillRect/>
          </a:stretch>
        </p:blipFill>
        <p:spPr>
          <a:xfrm>
            <a:off x="411276" y="2438399"/>
            <a:ext cx="6796929" cy="4465751"/>
          </a:xfrm>
          <a:prstGeom prst="rect">
            <a:avLst/>
          </a:prstGeom>
          <a:ln w="12700">
            <a:miter lim="400000"/>
          </a:ln>
        </p:spPr>
      </p:pic>
      <p:sp>
        <p:nvSpPr>
          <p:cNvPr id="1185" name="Credit: http://jalammar.github.io/illustrated-bert/"/>
          <p:cNvSpPr txBox="1"/>
          <p:nvPr/>
        </p:nvSpPr>
        <p:spPr>
          <a:xfrm>
            <a:off x="6706447" y="6596317"/>
            <a:ext cx="2437553" cy="226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p>
            <a:pPr defTabSz="171450">
              <a:lnSpc>
                <a:spcPts val="1575"/>
              </a:lnSpc>
              <a:defRPr sz="2400" u="sng">
                <a:solidFill>
                  <a:srgbClr val="0000EE"/>
                </a:solidFill>
                <a:latin typeface="Times Roman"/>
                <a:ea typeface="Times Roman"/>
                <a:cs typeface="Times Roman"/>
                <a:sym typeface="Times Roman"/>
              </a:defRPr>
            </a:pPr>
            <a:r>
              <a:rPr sz="900">
                <a:solidFill>
                  <a:srgbClr val="000000"/>
                </a:solidFill>
              </a:rPr>
              <a:t>Credit: </a:t>
            </a:r>
            <a:r>
              <a:rPr sz="900">
                <a:hlinkClick r:id="rId4"/>
              </a:rPr>
              <a:t>http://jalammar.github.io/illustrated-bert/</a:t>
            </a:r>
          </a:p>
        </p:txBody>
      </p:sp>
    </p:spTree>
    <p:extLst>
      <p:ext uri="{BB962C8B-B14F-4D97-AF65-F5344CB8AC3E}">
        <p14:creationId xmlns:p14="http://schemas.microsoft.com/office/powerpoint/2010/main" val="455897520"/>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31D1C-0D26-2D4A-8553-B1EB3A263207}"/>
              </a:ext>
            </a:extLst>
          </p:cNvPr>
          <p:cNvSpPr>
            <a:spLocks noGrp="1"/>
          </p:cNvSpPr>
          <p:nvPr>
            <p:ph type="title"/>
          </p:nvPr>
        </p:nvSpPr>
        <p:spPr/>
        <p:txBody>
          <a:bodyPr/>
          <a:lstStyle/>
          <a:p>
            <a:r>
              <a:rPr lang="en-US" dirty="0"/>
              <a:t>Question Answering</a:t>
            </a:r>
          </a:p>
        </p:txBody>
      </p:sp>
      <p:pic>
        <p:nvPicPr>
          <p:cNvPr id="4" name="Picture 3">
            <a:extLst>
              <a:ext uri="{FF2B5EF4-FFF2-40B4-BE49-F238E27FC236}">
                <a16:creationId xmlns:a16="http://schemas.microsoft.com/office/drawing/2014/main" id="{975382C5-6366-ED4A-9783-DD84FA48A115}"/>
              </a:ext>
            </a:extLst>
          </p:cNvPr>
          <p:cNvPicPr>
            <a:picLocks noChangeAspect="1"/>
          </p:cNvPicPr>
          <p:nvPr/>
        </p:nvPicPr>
        <p:blipFill>
          <a:blip r:embed="rId2"/>
          <a:stretch>
            <a:fillRect/>
          </a:stretch>
        </p:blipFill>
        <p:spPr>
          <a:xfrm>
            <a:off x="1224337" y="1825950"/>
            <a:ext cx="7142423" cy="4749800"/>
          </a:xfrm>
          <a:prstGeom prst="rect">
            <a:avLst/>
          </a:prstGeom>
        </p:spPr>
      </p:pic>
    </p:spTree>
    <p:extLst>
      <p:ext uri="{BB962C8B-B14F-4D97-AF65-F5344CB8AC3E}">
        <p14:creationId xmlns:p14="http://schemas.microsoft.com/office/powerpoint/2010/main" val="25840815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31D1C-0D26-2D4A-8553-B1EB3A263207}"/>
              </a:ext>
            </a:extLst>
          </p:cNvPr>
          <p:cNvSpPr>
            <a:spLocks noGrp="1"/>
          </p:cNvSpPr>
          <p:nvPr>
            <p:ph type="title"/>
          </p:nvPr>
        </p:nvSpPr>
        <p:spPr/>
        <p:txBody>
          <a:bodyPr/>
          <a:lstStyle/>
          <a:p>
            <a:r>
              <a:rPr lang="en-US" dirty="0"/>
              <a:t>Question Answering</a:t>
            </a:r>
          </a:p>
        </p:txBody>
      </p:sp>
      <p:pic>
        <p:nvPicPr>
          <p:cNvPr id="3" name="Picture 2">
            <a:extLst>
              <a:ext uri="{FF2B5EF4-FFF2-40B4-BE49-F238E27FC236}">
                <a16:creationId xmlns:a16="http://schemas.microsoft.com/office/drawing/2014/main" id="{1C7CD18C-B376-064D-8895-7B54F02385B7}"/>
              </a:ext>
            </a:extLst>
          </p:cNvPr>
          <p:cNvPicPr>
            <a:picLocks noChangeAspect="1"/>
          </p:cNvPicPr>
          <p:nvPr/>
        </p:nvPicPr>
        <p:blipFill>
          <a:blip r:embed="rId2"/>
          <a:stretch>
            <a:fillRect/>
          </a:stretch>
        </p:blipFill>
        <p:spPr>
          <a:xfrm>
            <a:off x="1295400" y="1737361"/>
            <a:ext cx="7223626" cy="5435600"/>
          </a:xfrm>
          <a:prstGeom prst="rect">
            <a:avLst/>
          </a:prstGeom>
        </p:spPr>
      </p:pic>
    </p:spTree>
    <p:extLst>
      <p:ext uri="{BB962C8B-B14F-4D97-AF65-F5344CB8AC3E}">
        <p14:creationId xmlns:p14="http://schemas.microsoft.com/office/powerpoint/2010/main" val="299641514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98D8"/>
        </a:solidFill>
        <a:effectLst/>
      </p:bgPr>
    </p:bg>
    <p:spTree>
      <p:nvGrpSpPr>
        <p:cNvPr id="1" name=""/>
        <p:cNvGrpSpPr/>
        <p:nvPr/>
      </p:nvGrpSpPr>
      <p:grpSpPr>
        <a:xfrm>
          <a:off x="0" y="0"/>
          <a:ext cx="0" cy="0"/>
          <a:chOff x="0" y="0"/>
          <a:chExt cx="0" cy="0"/>
        </a:xfrm>
      </p:grpSpPr>
      <p:pic>
        <p:nvPicPr>
          <p:cNvPr id="12" name="Picture 11" descr="A close up of a sign&#10;&#10;Description automatically generated">
            <a:extLst>
              <a:ext uri="{FF2B5EF4-FFF2-40B4-BE49-F238E27FC236}">
                <a16:creationId xmlns:a16="http://schemas.microsoft.com/office/drawing/2014/main" id="{2A6F9E6E-308D-404D-8FCC-D4AA9F71A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200" y="5194300"/>
            <a:ext cx="1955800" cy="1663700"/>
          </a:xfrm>
          <a:prstGeom prst="rect">
            <a:avLst/>
          </a:prstGeom>
        </p:spPr>
      </p:pic>
      <p:graphicFrame>
        <p:nvGraphicFramePr>
          <p:cNvPr id="13" name="Table 12">
            <a:extLst>
              <a:ext uri="{FF2B5EF4-FFF2-40B4-BE49-F238E27FC236}">
                <a16:creationId xmlns:a16="http://schemas.microsoft.com/office/drawing/2014/main" id="{8F77F05D-AA3B-8043-BDFD-02E26D09F435}"/>
              </a:ext>
            </a:extLst>
          </p:cNvPr>
          <p:cNvGraphicFramePr>
            <a:graphicFrameLocks noGrp="1"/>
          </p:cNvGraphicFramePr>
          <p:nvPr>
            <p:extLst>
              <p:ext uri="{D42A27DB-BD31-4B8C-83A1-F6EECF244321}">
                <p14:modId xmlns:p14="http://schemas.microsoft.com/office/powerpoint/2010/main" val="1403442255"/>
              </p:ext>
            </p:extLst>
          </p:nvPr>
        </p:nvGraphicFramePr>
        <p:xfrm>
          <a:off x="304800" y="47897"/>
          <a:ext cx="2133600" cy="219964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70840">
                <a:tc gridSpan="2">
                  <a:txBody>
                    <a:bodyPr/>
                    <a:lstStyle/>
                    <a:p>
                      <a:r>
                        <a:rPr lang="en-US" dirty="0"/>
                        <a:t>HW10 - NMT</a:t>
                      </a:r>
                    </a:p>
                  </a:txBody>
                  <a:tcPr/>
                </a:tc>
                <a:tc hMerge="1">
                  <a:txBody>
                    <a:bodyPr/>
                    <a:lstStyle/>
                    <a:p>
                      <a:endParaRPr lang="en-US" dirty="0"/>
                    </a:p>
                  </a:txBody>
                  <a:tcPr/>
                </a:tc>
                <a:extLst>
                  <a:ext uri="{0D108BD9-81ED-4DB2-BD59-A6C34878D82A}">
                    <a16:rowId xmlns:a16="http://schemas.microsoft.com/office/drawing/2014/main" val="2642262451"/>
                  </a:ext>
                </a:extLst>
              </a:tr>
              <a:tr h="370840">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Yue, </a:t>
                      </a:r>
                      <a:r>
                        <a:rPr lang="en-US" sz="1800" b="0" i="0" u="none" strike="noStrike" kern="1200" dirty="0" err="1">
                          <a:solidFill>
                            <a:schemeClr val="dk1"/>
                          </a:solidFill>
                          <a:effectLst/>
                          <a:latin typeface="+mn-lt"/>
                          <a:ea typeface="+mn-ea"/>
                          <a:cs typeface="+mn-cs"/>
                        </a:rPr>
                        <a:t>Yuezhan</a:t>
                      </a:r>
                      <a:endParaRPr lang="en-US" dirty="0"/>
                    </a:p>
                  </a:txBody>
                  <a:tcPr/>
                </a:tc>
                <a:extLst>
                  <a:ext uri="{0D108BD9-81ED-4DB2-BD59-A6C34878D82A}">
                    <a16:rowId xmlns:a16="http://schemas.microsoft.com/office/drawing/2014/main" val="918547320"/>
                  </a:ext>
                </a:extLst>
              </a:tr>
              <a:tr h="370840">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Pengrui</a:t>
                      </a:r>
                      <a:r>
                        <a:rPr lang="en-US" sz="1800" b="0" i="0" u="none" strike="noStrike" kern="1200" dirty="0">
                          <a:solidFill>
                            <a:schemeClr val="dk1"/>
                          </a:solidFill>
                          <a:effectLst/>
                          <a:latin typeface="+mn-lt"/>
                          <a:ea typeface="+mn-ea"/>
                          <a:cs typeface="+mn-cs"/>
                        </a:rPr>
                        <a:t>, </a:t>
                      </a:r>
                      <a:r>
                        <a:rPr lang="en-US" sz="1800" b="0" i="0" u="none" strike="noStrike" kern="1200" dirty="0" err="1">
                          <a:solidFill>
                            <a:schemeClr val="dk1"/>
                          </a:solidFill>
                          <a:effectLst/>
                          <a:latin typeface="+mn-lt"/>
                          <a:ea typeface="+mn-ea"/>
                          <a:cs typeface="+mn-cs"/>
                        </a:rPr>
                        <a:t>Yinhong</a:t>
                      </a:r>
                      <a:endParaRPr lang="en-US" dirty="0"/>
                    </a:p>
                  </a:txBody>
                  <a:tcPr/>
                </a:tc>
                <a:extLst>
                  <a:ext uri="{0D108BD9-81ED-4DB2-BD59-A6C34878D82A}">
                    <a16:rowId xmlns:a16="http://schemas.microsoft.com/office/drawing/2014/main" val="2710031305"/>
                  </a:ext>
                </a:extLst>
              </a:tr>
              <a:tr h="370840">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Ji-</a:t>
                      </a:r>
                      <a:r>
                        <a:rPr lang="en-US" sz="1800" b="0" i="0" u="none" strike="noStrike" kern="1200" dirty="0" err="1">
                          <a:solidFill>
                            <a:schemeClr val="dk1"/>
                          </a:solidFill>
                          <a:effectLst/>
                          <a:latin typeface="+mn-lt"/>
                          <a:ea typeface="+mn-ea"/>
                          <a:cs typeface="+mn-cs"/>
                        </a:rPr>
                        <a:t>Eun</a:t>
                      </a:r>
                      <a:r>
                        <a:rPr lang="en-US" sz="1800" b="0" i="0" u="none" strike="noStrike" kern="1200" dirty="0">
                          <a:solidFill>
                            <a:schemeClr val="dk1"/>
                          </a:solidFill>
                          <a:effectLst/>
                          <a:latin typeface="+mn-lt"/>
                          <a:ea typeface="+mn-ea"/>
                          <a:cs typeface="+mn-cs"/>
                        </a:rPr>
                        <a:t>, Rajalakshmi</a:t>
                      </a:r>
                      <a:endParaRPr lang="en-US" dirty="0"/>
                    </a:p>
                  </a:txBody>
                  <a:tcPr/>
                </a:tc>
                <a:extLst>
                  <a:ext uri="{0D108BD9-81ED-4DB2-BD59-A6C34878D82A}">
                    <a16:rowId xmlns:a16="http://schemas.microsoft.com/office/drawing/2014/main" val="2119359182"/>
                  </a:ext>
                </a:extLst>
              </a:tr>
            </a:tbl>
          </a:graphicData>
        </a:graphic>
      </p:graphicFrame>
      <p:graphicFrame>
        <p:nvGraphicFramePr>
          <p:cNvPr id="14" name="Table 13">
            <a:extLst>
              <a:ext uri="{FF2B5EF4-FFF2-40B4-BE49-F238E27FC236}">
                <a16:creationId xmlns:a16="http://schemas.microsoft.com/office/drawing/2014/main" id="{5598AFED-6AD7-DF48-B657-136940C9722C}"/>
              </a:ext>
            </a:extLst>
          </p:cNvPr>
          <p:cNvGraphicFramePr>
            <a:graphicFrameLocks noGrp="1"/>
          </p:cNvGraphicFramePr>
          <p:nvPr>
            <p:extLst>
              <p:ext uri="{D42A27DB-BD31-4B8C-83A1-F6EECF244321}">
                <p14:modId xmlns:p14="http://schemas.microsoft.com/office/powerpoint/2010/main" val="1607907015"/>
              </p:ext>
            </p:extLst>
          </p:nvPr>
        </p:nvGraphicFramePr>
        <p:xfrm>
          <a:off x="2667000" y="47897"/>
          <a:ext cx="2133600" cy="2108199"/>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HW8 - Hypernyms</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Jundong</a:t>
                      </a:r>
                      <a:r>
                        <a:rPr lang="en-US" sz="1800" b="0" i="0" u="none" strike="noStrike" kern="1200" dirty="0">
                          <a:solidFill>
                            <a:schemeClr val="dk1"/>
                          </a:solidFill>
                          <a:effectLst/>
                          <a:latin typeface="+mn-lt"/>
                          <a:ea typeface="+mn-ea"/>
                          <a:cs typeface="+mn-cs"/>
                        </a:rPr>
                        <a:t>, </a:t>
                      </a:r>
                      <a:r>
                        <a:rPr lang="en-US" sz="1800" b="0" i="0" u="none" strike="noStrike" kern="1200" dirty="0" err="1">
                          <a:solidFill>
                            <a:schemeClr val="dk1"/>
                          </a:solidFill>
                          <a:effectLst/>
                          <a:latin typeface="+mn-lt"/>
                          <a:ea typeface="+mn-ea"/>
                          <a:cs typeface="+mn-cs"/>
                        </a:rPr>
                        <a:t>Zitong</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Pedro, </a:t>
                      </a:r>
                      <a:r>
                        <a:rPr lang="en-US" sz="1800" b="0" i="0" u="none" strike="noStrike" kern="1200" dirty="0" err="1">
                          <a:solidFill>
                            <a:schemeClr val="dk1"/>
                          </a:solidFill>
                          <a:effectLst/>
                          <a:latin typeface="+mn-lt"/>
                          <a:ea typeface="+mn-ea"/>
                          <a:cs typeface="+mn-cs"/>
                        </a:rPr>
                        <a:t>Suyog</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Bowen, </a:t>
                      </a:r>
                      <a:r>
                        <a:rPr lang="en-US" sz="1800" b="0" i="0" u="none" strike="noStrike" kern="1200" dirty="0" err="1">
                          <a:solidFill>
                            <a:schemeClr val="dk1"/>
                          </a:solidFill>
                          <a:effectLst/>
                          <a:latin typeface="+mn-lt"/>
                          <a:ea typeface="+mn-ea"/>
                          <a:cs typeface="+mn-cs"/>
                        </a:rPr>
                        <a:t>Keyu</a:t>
                      </a:r>
                      <a:endParaRPr lang="en-US" dirty="0"/>
                    </a:p>
                  </a:txBody>
                  <a:tcPr/>
                </a:tc>
                <a:extLst>
                  <a:ext uri="{0D108BD9-81ED-4DB2-BD59-A6C34878D82A}">
                    <a16:rowId xmlns:a16="http://schemas.microsoft.com/office/drawing/2014/main" val="2119359182"/>
                  </a:ext>
                </a:extLst>
              </a:tr>
            </a:tbl>
          </a:graphicData>
        </a:graphic>
      </p:graphicFrame>
      <p:graphicFrame>
        <p:nvGraphicFramePr>
          <p:cNvPr id="15" name="Table 14">
            <a:extLst>
              <a:ext uri="{FF2B5EF4-FFF2-40B4-BE49-F238E27FC236}">
                <a16:creationId xmlns:a16="http://schemas.microsoft.com/office/drawing/2014/main" id="{8955A6E6-2587-1446-AFFF-2A7C8A891D86}"/>
              </a:ext>
            </a:extLst>
          </p:cNvPr>
          <p:cNvGraphicFramePr>
            <a:graphicFrameLocks noGrp="1"/>
          </p:cNvGraphicFramePr>
          <p:nvPr>
            <p:extLst>
              <p:ext uri="{D42A27DB-BD31-4B8C-83A1-F6EECF244321}">
                <p14:modId xmlns:p14="http://schemas.microsoft.com/office/powerpoint/2010/main" val="2580095259"/>
              </p:ext>
            </p:extLst>
          </p:nvPr>
        </p:nvGraphicFramePr>
        <p:xfrm>
          <a:off x="5029200" y="47896"/>
          <a:ext cx="2133600" cy="217476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HW7 - NER</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Yuan</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Pengrui</a:t>
                      </a:r>
                      <a:r>
                        <a:rPr lang="en-US" sz="1800" b="0" i="0" u="none" strike="noStrike" kern="1200" dirty="0">
                          <a:solidFill>
                            <a:schemeClr val="dk1"/>
                          </a:solidFill>
                          <a:effectLst/>
                          <a:latin typeface="+mn-lt"/>
                          <a:ea typeface="+mn-ea"/>
                          <a:cs typeface="+mn-cs"/>
                        </a:rPr>
                        <a:t>, </a:t>
                      </a:r>
                      <a:r>
                        <a:rPr lang="en-US" sz="1800" b="0" i="0" u="none" strike="noStrike" kern="1200" dirty="0" err="1">
                          <a:solidFill>
                            <a:schemeClr val="dk1"/>
                          </a:solidFill>
                          <a:effectLst/>
                          <a:latin typeface="+mn-lt"/>
                          <a:ea typeface="+mn-ea"/>
                          <a:cs typeface="+mn-cs"/>
                        </a:rPr>
                        <a:t>Yinhong</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Bowen, </a:t>
                      </a:r>
                      <a:r>
                        <a:rPr lang="en-US" sz="1800" b="0" i="0" u="none" strike="noStrike" kern="1200" dirty="0" err="1">
                          <a:solidFill>
                            <a:schemeClr val="dk1"/>
                          </a:solidFill>
                          <a:effectLst/>
                          <a:latin typeface="+mn-lt"/>
                          <a:ea typeface="+mn-ea"/>
                          <a:cs typeface="+mn-cs"/>
                        </a:rPr>
                        <a:t>Keyu</a:t>
                      </a:r>
                      <a:endParaRPr lang="en-US" dirty="0"/>
                    </a:p>
                  </a:txBody>
                  <a:tcPr/>
                </a:tc>
                <a:extLst>
                  <a:ext uri="{0D108BD9-81ED-4DB2-BD59-A6C34878D82A}">
                    <a16:rowId xmlns:a16="http://schemas.microsoft.com/office/drawing/2014/main" val="2119359182"/>
                  </a:ext>
                </a:extLst>
              </a:tr>
            </a:tbl>
          </a:graphicData>
        </a:graphic>
      </p:graphicFrame>
      <p:graphicFrame>
        <p:nvGraphicFramePr>
          <p:cNvPr id="16" name="Table 15">
            <a:extLst>
              <a:ext uri="{FF2B5EF4-FFF2-40B4-BE49-F238E27FC236}">
                <a16:creationId xmlns:a16="http://schemas.microsoft.com/office/drawing/2014/main" id="{05D88C7B-B450-EB41-B6E9-800A612BD403}"/>
              </a:ext>
            </a:extLst>
          </p:cNvPr>
          <p:cNvGraphicFramePr>
            <a:graphicFrameLocks noGrp="1"/>
          </p:cNvGraphicFramePr>
          <p:nvPr>
            <p:extLst>
              <p:ext uri="{D42A27DB-BD31-4B8C-83A1-F6EECF244321}">
                <p14:modId xmlns:p14="http://schemas.microsoft.com/office/powerpoint/2010/main" val="3119045914"/>
              </p:ext>
            </p:extLst>
          </p:nvPr>
        </p:nvGraphicFramePr>
        <p:xfrm>
          <a:off x="330200" y="2286002"/>
          <a:ext cx="2133600" cy="2108198"/>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3">
                <a:tc gridSpan="2">
                  <a:txBody>
                    <a:bodyPr/>
                    <a:lstStyle/>
                    <a:p>
                      <a:r>
                        <a:rPr lang="en-US" dirty="0"/>
                        <a:t>HW6 - Neural LMs</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Pengrui</a:t>
                      </a:r>
                      <a:r>
                        <a:rPr lang="en-US" sz="1800" b="0" i="0" u="none" strike="noStrike" kern="1200" dirty="0">
                          <a:solidFill>
                            <a:schemeClr val="dk1"/>
                          </a:solidFill>
                          <a:effectLst/>
                          <a:latin typeface="+mn-lt"/>
                          <a:ea typeface="+mn-ea"/>
                          <a:cs typeface="+mn-cs"/>
                        </a:rPr>
                        <a:t>, Tien</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Pengrui</a:t>
                      </a:r>
                      <a:r>
                        <a:rPr lang="en-US" sz="1800" b="0" i="0" u="none" strike="noStrike" kern="1200" dirty="0">
                          <a:solidFill>
                            <a:schemeClr val="dk1"/>
                          </a:solidFill>
                          <a:effectLst/>
                          <a:latin typeface="+mn-lt"/>
                          <a:ea typeface="+mn-ea"/>
                          <a:cs typeface="+mn-cs"/>
                        </a:rPr>
                        <a:t>, Nupur</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Weichen</a:t>
                      </a:r>
                      <a:r>
                        <a:rPr lang="en-US" sz="1800" b="0" i="0" u="none" strike="noStrike" kern="1200" dirty="0">
                          <a:solidFill>
                            <a:schemeClr val="dk1"/>
                          </a:solidFill>
                          <a:effectLst/>
                          <a:latin typeface="+mn-lt"/>
                          <a:ea typeface="+mn-ea"/>
                          <a:cs typeface="+mn-cs"/>
                        </a:rPr>
                        <a:t>, </a:t>
                      </a:r>
                      <a:r>
                        <a:rPr lang="en-US" sz="1800" b="0" i="0" u="none" strike="noStrike" kern="1200" dirty="0" err="1">
                          <a:solidFill>
                            <a:schemeClr val="dk1"/>
                          </a:solidFill>
                          <a:effectLst/>
                          <a:latin typeface="+mn-lt"/>
                          <a:ea typeface="+mn-ea"/>
                          <a:cs typeface="+mn-cs"/>
                        </a:rPr>
                        <a:t>Yinuo</a:t>
                      </a:r>
                      <a:endParaRPr lang="en-US" dirty="0"/>
                    </a:p>
                  </a:txBody>
                  <a:tcPr/>
                </a:tc>
                <a:extLst>
                  <a:ext uri="{0D108BD9-81ED-4DB2-BD59-A6C34878D82A}">
                    <a16:rowId xmlns:a16="http://schemas.microsoft.com/office/drawing/2014/main" val="2119359182"/>
                  </a:ext>
                </a:extLst>
              </a:tr>
            </a:tbl>
          </a:graphicData>
        </a:graphic>
      </p:graphicFrame>
      <p:graphicFrame>
        <p:nvGraphicFramePr>
          <p:cNvPr id="17" name="Table 16">
            <a:extLst>
              <a:ext uri="{FF2B5EF4-FFF2-40B4-BE49-F238E27FC236}">
                <a16:creationId xmlns:a16="http://schemas.microsoft.com/office/drawing/2014/main" id="{06BE2ECA-9EF7-FD4F-BA67-2C3550902E6A}"/>
              </a:ext>
            </a:extLst>
          </p:cNvPr>
          <p:cNvGraphicFramePr>
            <a:graphicFrameLocks noGrp="1"/>
          </p:cNvGraphicFramePr>
          <p:nvPr>
            <p:extLst>
              <p:ext uri="{D42A27DB-BD31-4B8C-83A1-F6EECF244321}">
                <p14:modId xmlns:p14="http://schemas.microsoft.com/office/powerpoint/2010/main" val="1940123053"/>
              </p:ext>
            </p:extLst>
          </p:nvPr>
        </p:nvGraphicFramePr>
        <p:xfrm>
          <a:off x="2692400" y="2286001"/>
          <a:ext cx="2133600" cy="217476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HW5 - Clustering </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Sai, </a:t>
                      </a:r>
                      <a:r>
                        <a:rPr lang="en-US" sz="1800" b="0" i="0" u="none" strike="noStrike" kern="1200" dirty="0" err="1">
                          <a:solidFill>
                            <a:schemeClr val="dk1"/>
                          </a:solidFill>
                          <a:effectLst/>
                          <a:latin typeface="+mn-lt"/>
                          <a:ea typeface="+mn-ea"/>
                          <a:cs typeface="+mn-cs"/>
                        </a:rPr>
                        <a:t>Rutuja</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Fang, Bo</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Shubham, Nupur</a:t>
                      </a:r>
                      <a:endParaRPr lang="en-US" dirty="0"/>
                    </a:p>
                  </a:txBody>
                  <a:tcPr/>
                </a:tc>
                <a:extLst>
                  <a:ext uri="{0D108BD9-81ED-4DB2-BD59-A6C34878D82A}">
                    <a16:rowId xmlns:a16="http://schemas.microsoft.com/office/drawing/2014/main" val="2119359182"/>
                  </a:ext>
                </a:extLst>
              </a:tr>
            </a:tbl>
          </a:graphicData>
        </a:graphic>
      </p:graphicFrame>
      <p:graphicFrame>
        <p:nvGraphicFramePr>
          <p:cNvPr id="18" name="Table 17">
            <a:extLst>
              <a:ext uri="{FF2B5EF4-FFF2-40B4-BE49-F238E27FC236}">
                <a16:creationId xmlns:a16="http://schemas.microsoft.com/office/drawing/2014/main" id="{125254E2-6F53-9043-92FB-BCA2E3B55D22}"/>
              </a:ext>
            </a:extLst>
          </p:cNvPr>
          <p:cNvGraphicFramePr>
            <a:graphicFrameLocks noGrp="1"/>
          </p:cNvGraphicFramePr>
          <p:nvPr>
            <p:extLst>
              <p:ext uri="{D42A27DB-BD31-4B8C-83A1-F6EECF244321}">
                <p14:modId xmlns:p14="http://schemas.microsoft.com/office/powerpoint/2010/main" val="823938067"/>
              </p:ext>
            </p:extLst>
          </p:nvPr>
        </p:nvGraphicFramePr>
        <p:xfrm>
          <a:off x="5054600" y="2286000"/>
          <a:ext cx="2133600" cy="2108199"/>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HW5 - without k</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Bo, Hang</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Sai, </a:t>
                      </a:r>
                      <a:r>
                        <a:rPr lang="en-US" sz="1800" b="0" i="0" u="none" strike="noStrike" kern="1200" dirty="0" err="1">
                          <a:solidFill>
                            <a:schemeClr val="dk1"/>
                          </a:solidFill>
                          <a:effectLst/>
                          <a:latin typeface="+mn-lt"/>
                          <a:ea typeface="+mn-ea"/>
                          <a:cs typeface="+mn-cs"/>
                        </a:rPr>
                        <a:t>Rutuja</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Aayush, </a:t>
                      </a:r>
                      <a:r>
                        <a:rPr lang="en-US" sz="1800" b="0" i="0" u="none" strike="noStrike" kern="1200" dirty="0" err="1">
                          <a:solidFill>
                            <a:schemeClr val="dk1"/>
                          </a:solidFill>
                          <a:effectLst/>
                          <a:latin typeface="+mn-lt"/>
                          <a:ea typeface="+mn-ea"/>
                          <a:cs typeface="+mn-cs"/>
                        </a:rPr>
                        <a:t>Shiping</a:t>
                      </a:r>
                      <a:endParaRPr lang="en-US" dirty="0"/>
                    </a:p>
                  </a:txBody>
                  <a:tcPr/>
                </a:tc>
                <a:extLst>
                  <a:ext uri="{0D108BD9-81ED-4DB2-BD59-A6C34878D82A}">
                    <a16:rowId xmlns:a16="http://schemas.microsoft.com/office/drawing/2014/main" val="2119359182"/>
                  </a:ext>
                </a:extLst>
              </a:tr>
            </a:tbl>
          </a:graphicData>
        </a:graphic>
      </p:graphicFrame>
      <p:graphicFrame>
        <p:nvGraphicFramePr>
          <p:cNvPr id="26" name="Table 25">
            <a:extLst>
              <a:ext uri="{FF2B5EF4-FFF2-40B4-BE49-F238E27FC236}">
                <a16:creationId xmlns:a16="http://schemas.microsoft.com/office/drawing/2014/main" id="{8F31486F-4D3A-264F-9BCE-B992E7488CE7}"/>
              </a:ext>
            </a:extLst>
          </p:cNvPr>
          <p:cNvGraphicFramePr>
            <a:graphicFrameLocks noGrp="1"/>
          </p:cNvGraphicFramePr>
          <p:nvPr>
            <p:extLst>
              <p:ext uri="{D42A27DB-BD31-4B8C-83A1-F6EECF244321}">
                <p14:modId xmlns:p14="http://schemas.microsoft.com/office/powerpoint/2010/main" val="3323812139"/>
              </p:ext>
            </p:extLst>
          </p:nvPr>
        </p:nvGraphicFramePr>
        <p:xfrm>
          <a:off x="330200" y="4601031"/>
          <a:ext cx="2133600" cy="217476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3">
                <a:tc gridSpan="2">
                  <a:txBody>
                    <a:bodyPr/>
                    <a:lstStyle/>
                    <a:p>
                      <a:r>
                        <a:rPr lang="en-US" dirty="0"/>
                        <a:t>HW3 – N-Gram LMs</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Pengrui</a:t>
                      </a:r>
                      <a:r>
                        <a:rPr lang="en-US" sz="1800" b="0" i="0" u="none" strike="noStrike" kern="1200" dirty="0">
                          <a:solidFill>
                            <a:schemeClr val="dk1"/>
                          </a:solidFill>
                          <a:effectLst/>
                          <a:latin typeface="+mn-lt"/>
                          <a:ea typeface="+mn-ea"/>
                          <a:cs typeface="+mn-cs"/>
                        </a:rPr>
                        <a:t>, Tien</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Worthan</a:t>
                      </a:r>
                      <a:r>
                        <a:rPr lang="en-US" sz="1800" b="0" i="0" u="none" strike="noStrike" kern="1200" dirty="0">
                          <a:solidFill>
                            <a:schemeClr val="dk1"/>
                          </a:solidFill>
                          <a:effectLst/>
                          <a:latin typeface="+mn-lt"/>
                          <a:ea typeface="+mn-ea"/>
                          <a:cs typeface="+mn-cs"/>
                        </a:rPr>
                        <a:t>, </a:t>
                      </a:r>
                      <a:r>
                        <a:rPr lang="en-US" sz="1800" b="0" i="0" u="none" strike="noStrike" kern="1200" dirty="0" err="1">
                          <a:solidFill>
                            <a:schemeClr val="dk1"/>
                          </a:solidFill>
                          <a:effectLst/>
                          <a:latin typeface="+mn-lt"/>
                          <a:ea typeface="+mn-ea"/>
                          <a:cs typeface="+mn-cs"/>
                        </a:rPr>
                        <a:t>Josepth</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Hanbang</a:t>
                      </a:r>
                      <a:endParaRPr lang="en-US" dirty="0"/>
                    </a:p>
                  </a:txBody>
                  <a:tcPr/>
                </a:tc>
                <a:extLst>
                  <a:ext uri="{0D108BD9-81ED-4DB2-BD59-A6C34878D82A}">
                    <a16:rowId xmlns:a16="http://schemas.microsoft.com/office/drawing/2014/main" val="2119359182"/>
                  </a:ext>
                </a:extLst>
              </a:tr>
            </a:tbl>
          </a:graphicData>
        </a:graphic>
      </p:graphicFrame>
      <p:graphicFrame>
        <p:nvGraphicFramePr>
          <p:cNvPr id="27" name="Table 26">
            <a:extLst>
              <a:ext uri="{FF2B5EF4-FFF2-40B4-BE49-F238E27FC236}">
                <a16:creationId xmlns:a16="http://schemas.microsoft.com/office/drawing/2014/main" id="{D30E583A-A339-5340-B32A-B54CCC8083FE}"/>
              </a:ext>
            </a:extLst>
          </p:cNvPr>
          <p:cNvGraphicFramePr>
            <a:graphicFrameLocks noGrp="1"/>
          </p:cNvGraphicFramePr>
          <p:nvPr>
            <p:extLst>
              <p:ext uri="{D42A27DB-BD31-4B8C-83A1-F6EECF244321}">
                <p14:modId xmlns:p14="http://schemas.microsoft.com/office/powerpoint/2010/main" val="55549372"/>
              </p:ext>
            </p:extLst>
          </p:nvPr>
        </p:nvGraphicFramePr>
        <p:xfrm>
          <a:off x="2692400" y="4601030"/>
          <a:ext cx="2133600" cy="2108199"/>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HW2 - Text </a:t>
                      </a:r>
                      <a:r>
                        <a:rPr lang="en-US" dirty="0" err="1"/>
                        <a:t>Classif</a:t>
                      </a:r>
                      <a:r>
                        <a:rPr lang="en-US" dirty="0"/>
                        <a:t>.</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Yue, </a:t>
                      </a:r>
                      <a:r>
                        <a:rPr lang="en-US" sz="1800" b="0" i="0" u="none" strike="noStrike" kern="1200" dirty="0" err="1">
                          <a:solidFill>
                            <a:schemeClr val="dk1"/>
                          </a:solidFill>
                          <a:effectLst/>
                          <a:latin typeface="+mn-lt"/>
                          <a:ea typeface="+mn-ea"/>
                          <a:cs typeface="+mn-cs"/>
                        </a:rPr>
                        <a:t>Yuezhan</a:t>
                      </a:r>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Ashish, Vikas</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a:solidFill>
                            <a:schemeClr val="dk1"/>
                          </a:solidFill>
                          <a:effectLst/>
                          <a:latin typeface="+mn-lt"/>
                          <a:ea typeface="+mn-ea"/>
                          <a:cs typeface="+mn-cs"/>
                        </a:rPr>
                        <a:t>Sri, </a:t>
                      </a:r>
                      <a:r>
                        <a:rPr lang="en-US" sz="1800" b="0" i="0" u="none" strike="noStrike" kern="1200" dirty="0" err="1">
                          <a:solidFill>
                            <a:schemeClr val="dk1"/>
                          </a:solidFill>
                          <a:effectLst/>
                          <a:latin typeface="+mn-lt"/>
                          <a:ea typeface="+mn-ea"/>
                          <a:cs typeface="+mn-cs"/>
                        </a:rPr>
                        <a:t>Simmi</a:t>
                      </a:r>
                      <a:endParaRPr lang="en-US" dirty="0"/>
                    </a:p>
                  </a:txBody>
                  <a:tcPr/>
                </a:tc>
                <a:extLst>
                  <a:ext uri="{0D108BD9-81ED-4DB2-BD59-A6C34878D82A}">
                    <a16:rowId xmlns:a16="http://schemas.microsoft.com/office/drawing/2014/main" val="2119359182"/>
                  </a:ext>
                </a:extLst>
              </a:tr>
            </a:tbl>
          </a:graphicData>
        </a:graphic>
      </p:graphicFrame>
      <p:graphicFrame>
        <p:nvGraphicFramePr>
          <p:cNvPr id="28" name="Table 27">
            <a:extLst>
              <a:ext uri="{FF2B5EF4-FFF2-40B4-BE49-F238E27FC236}">
                <a16:creationId xmlns:a16="http://schemas.microsoft.com/office/drawing/2014/main" id="{5B989542-59A5-1F4C-AE40-828AA104777F}"/>
              </a:ext>
            </a:extLst>
          </p:cNvPr>
          <p:cNvGraphicFramePr>
            <a:graphicFrameLocks noGrp="1"/>
          </p:cNvGraphicFramePr>
          <p:nvPr>
            <p:extLst>
              <p:ext uri="{D42A27DB-BD31-4B8C-83A1-F6EECF244321}">
                <p14:modId xmlns:p14="http://schemas.microsoft.com/office/powerpoint/2010/main" val="4279834595"/>
              </p:ext>
            </p:extLst>
          </p:nvPr>
        </p:nvGraphicFramePr>
        <p:xfrm>
          <a:off x="5054600" y="4601029"/>
          <a:ext cx="2133600" cy="2307894"/>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2500384957"/>
                    </a:ext>
                  </a:extLst>
                </a:gridCol>
                <a:gridCol w="1676400">
                  <a:extLst>
                    <a:ext uri="{9D8B030D-6E8A-4147-A177-3AD203B41FA5}">
                      <a16:colId xmlns:a16="http://schemas.microsoft.com/office/drawing/2014/main" val="1032603664"/>
                    </a:ext>
                  </a:extLst>
                </a:gridCol>
              </a:tblGrid>
              <a:tr h="387654">
                <a:tc gridSpan="2">
                  <a:txBody>
                    <a:bodyPr/>
                    <a:lstStyle/>
                    <a:p>
                      <a:r>
                        <a:rPr lang="en-US" dirty="0"/>
                        <a:t>HW2 - extra data</a:t>
                      </a:r>
                    </a:p>
                  </a:txBody>
                  <a:tcPr/>
                </a:tc>
                <a:tc hMerge="1">
                  <a:txBody>
                    <a:bodyPr/>
                    <a:lstStyle/>
                    <a:p>
                      <a:endParaRPr lang="en-US" dirty="0"/>
                    </a:p>
                  </a:txBody>
                  <a:tcPr/>
                </a:tc>
                <a:extLst>
                  <a:ext uri="{0D108BD9-81ED-4DB2-BD59-A6C34878D82A}">
                    <a16:rowId xmlns:a16="http://schemas.microsoft.com/office/drawing/2014/main" val="2642262451"/>
                  </a:ext>
                </a:extLst>
              </a:tr>
              <a:tr h="573515">
                <a:tc>
                  <a:txBody>
                    <a:bodyPr/>
                    <a:lstStyle/>
                    <a:p>
                      <a:pPr algn="ctr"/>
                      <a:r>
                        <a:rPr lang="en-US" sz="3000" baseline="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Ashish, Vikas</a:t>
                      </a:r>
                      <a:endParaRPr lang="en-US" dirty="0"/>
                    </a:p>
                    <a:p>
                      <a:endParaRPr lang="en-US" dirty="0"/>
                    </a:p>
                  </a:txBody>
                  <a:tcPr/>
                </a:tc>
                <a:extLst>
                  <a:ext uri="{0D108BD9-81ED-4DB2-BD59-A6C34878D82A}">
                    <a16:rowId xmlns:a16="http://schemas.microsoft.com/office/drawing/2014/main" val="918547320"/>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Worthan</a:t>
                      </a:r>
                      <a:r>
                        <a:rPr lang="en-US" sz="1800" b="0" i="0" u="none" strike="noStrike" kern="1200" dirty="0">
                          <a:solidFill>
                            <a:schemeClr val="dk1"/>
                          </a:solidFill>
                          <a:effectLst/>
                          <a:latin typeface="+mn-lt"/>
                          <a:ea typeface="+mn-ea"/>
                          <a:cs typeface="+mn-cs"/>
                        </a:rPr>
                        <a:t>, Joseph</a:t>
                      </a:r>
                      <a:endParaRPr lang="en-US" dirty="0"/>
                    </a:p>
                  </a:txBody>
                  <a:tcPr/>
                </a:tc>
                <a:extLst>
                  <a:ext uri="{0D108BD9-81ED-4DB2-BD59-A6C34878D82A}">
                    <a16:rowId xmlns:a16="http://schemas.microsoft.com/office/drawing/2014/main" val="2710031305"/>
                  </a:ext>
                </a:extLst>
              </a:tr>
              <a:tr h="573515">
                <a:tc>
                  <a:txBody>
                    <a:bodyPr/>
                    <a:lstStyle/>
                    <a:p>
                      <a:pPr algn="ctr"/>
                      <a:r>
                        <a:rPr lang="en-US" sz="3000" baseline="0" dirty="0"/>
                        <a:t>🥉</a:t>
                      </a:r>
                    </a:p>
                  </a:txBody>
                  <a:tcPr/>
                </a:tc>
                <a:tc>
                  <a:txBody>
                    <a:bodyPr/>
                    <a:lstStyle/>
                    <a:p>
                      <a:r>
                        <a:rPr lang="en-US" sz="1800" b="0" i="0" u="none" strike="noStrike" kern="1200" dirty="0" err="1">
                          <a:solidFill>
                            <a:schemeClr val="dk1"/>
                          </a:solidFill>
                          <a:effectLst/>
                          <a:latin typeface="+mn-lt"/>
                          <a:ea typeface="+mn-ea"/>
                          <a:cs typeface="+mn-cs"/>
                        </a:rPr>
                        <a:t>Megha</a:t>
                      </a:r>
                      <a:r>
                        <a:rPr lang="en-US" sz="1800" b="0" i="0" u="none" strike="noStrike" kern="1200" dirty="0">
                          <a:solidFill>
                            <a:schemeClr val="dk1"/>
                          </a:solidFill>
                          <a:effectLst/>
                          <a:latin typeface="+mn-lt"/>
                          <a:ea typeface="+mn-ea"/>
                          <a:cs typeface="+mn-cs"/>
                        </a:rPr>
                        <a:t>, Sadhana</a:t>
                      </a:r>
                      <a:endParaRPr lang="en-US" dirty="0"/>
                    </a:p>
                  </a:txBody>
                  <a:tcPr/>
                </a:tc>
                <a:extLst>
                  <a:ext uri="{0D108BD9-81ED-4DB2-BD59-A6C34878D82A}">
                    <a16:rowId xmlns:a16="http://schemas.microsoft.com/office/drawing/2014/main" val="2119359182"/>
                  </a:ext>
                </a:extLst>
              </a:tr>
            </a:tbl>
          </a:graphicData>
        </a:graphic>
      </p:graphicFrame>
    </p:spTree>
    <p:extLst>
      <p:ext uri="{BB962C8B-B14F-4D97-AF65-F5344CB8AC3E}">
        <p14:creationId xmlns:p14="http://schemas.microsoft.com/office/powerpoint/2010/main" val="1610953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00AA-A8D9-E64E-84EB-4B2F6D0941F8}"/>
              </a:ext>
            </a:extLst>
          </p:cNvPr>
          <p:cNvSpPr>
            <a:spLocks noGrp="1"/>
          </p:cNvSpPr>
          <p:nvPr>
            <p:ph type="title"/>
          </p:nvPr>
        </p:nvSpPr>
        <p:spPr/>
        <p:txBody>
          <a:bodyPr/>
          <a:lstStyle/>
          <a:p>
            <a:r>
              <a:rPr lang="en-US" dirty="0"/>
              <a:t>What can you do next?</a:t>
            </a:r>
          </a:p>
        </p:txBody>
      </p:sp>
      <p:sp>
        <p:nvSpPr>
          <p:cNvPr id="3" name="Text Placeholder 2">
            <a:extLst>
              <a:ext uri="{FF2B5EF4-FFF2-40B4-BE49-F238E27FC236}">
                <a16:creationId xmlns:a16="http://schemas.microsoft.com/office/drawing/2014/main" id="{20508068-77D3-2F4C-AA37-99100EC022A2}"/>
              </a:ext>
            </a:extLst>
          </p:cNvPr>
          <p:cNvSpPr>
            <a:spLocks noGrp="1"/>
          </p:cNvSpPr>
          <p:nvPr>
            <p:ph type="body" idx="1"/>
          </p:nvPr>
        </p:nvSpPr>
        <p:spPr>
          <a:xfrm>
            <a:off x="3435530" y="1946672"/>
            <a:ext cx="4815503" cy="4018360"/>
          </a:xfrm>
        </p:spPr>
        <p:txBody>
          <a:bodyPr/>
          <a:lstStyle/>
          <a:p>
            <a:r>
              <a:rPr lang="en-US" dirty="0"/>
              <a:t>Artificial Intelligence: CIS 421/521</a:t>
            </a:r>
          </a:p>
          <a:p>
            <a:r>
              <a:rPr lang="en-US" dirty="0"/>
              <a:t>Machine Learning: CIS 419/519 or CIS 520 </a:t>
            </a:r>
          </a:p>
          <a:p>
            <a:r>
              <a:rPr lang="en-US" dirty="0"/>
              <a:t>Deep Learning: CIS 522</a:t>
            </a:r>
          </a:p>
          <a:p>
            <a:r>
              <a:rPr lang="en-US" dirty="0"/>
              <a:t>Computer Vision: CIS 580 Machine Perception </a:t>
            </a:r>
          </a:p>
          <a:p>
            <a:r>
              <a:rPr lang="en-US" dirty="0"/>
              <a:t>CIS 700 courses</a:t>
            </a:r>
          </a:p>
          <a:p>
            <a:r>
              <a:rPr lang="en-US" dirty="0"/>
              <a:t>Independent Studies / Master Thesis</a:t>
            </a:r>
          </a:p>
          <a:p>
            <a:endParaRPr lang="en-US" dirty="0"/>
          </a:p>
          <a:p>
            <a:r>
              <a:rPr lang="en-US" dirty="0"/>
              <a:t>Be a TA!!</a:t>
            </a:r>
          </a:p>
        </p:txBody>
      </p:sp>
      <p:pic>
        <p:nvPicPr>
          <p:cNvPr id="4" name="Picture 3">
            <a:extLst>
              <a:ext uri="{FF2B5EF4-FFF2-40B4-BE49-F238E27FC236}">
                <a16:creationId xmlns:a16="http://schemas.microsoft.com/office/drawing/2014/main" id="{B4DACAF4-D200-7E4D-A78D-A0DE22CECF7F}"/>
              </a:ext>
            </a:extLst>
          </p:cNvPr>
          <p:cNvPicPr>
            <a:picLocks noChangeAspect="1"/>
          </p:cNvPicPr>
          <p:nvPr/>
        </p:nvPicPr>
        <p:blipFill>
          <a:blip r:embed="rId2"/>
          <a:stretch>
            <a:fillRect/>
          </a:stretch>
        </p:blipFill>
        <p:spPr>
          <a:xfrm>
            <a:off x="21771" y="1737361"/>
            <a:ext cx="3413759" cy="5120639"/>
          </a:xfrm>
          <a:prstGeom prst="rect">
            <a:avLst/>
          </a:prstGeom>
        </p:spPr>
      </p:pic>
    </p:spTree>
    <p:extLst>
      <p:ext uri="{BB962C8B-B14F-4D97-AF65-F5344CB8AC3E}">
        <p14:creationId xmlns:p14="http://schemas.microsoft.com/office/powerpoint/2010/main" val="3902335796"/>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erson wearing a hat talking on a cell phone&#10;&#10;Description automatically generated">
            <a:extLst>
              <a:ext uri="{FF2B5EF4-FFF2-40B4-BE49-F238E27FC236}">
                <a16:creationId xmlns:a16="http://schemas.microsoft.com/office/drawing/2014/main" id="{EE7AE152-958A-EF47-9796-C2C5B68BFC68}"/>
              </a:ext>
            </a:extLst>
          </p:cNvPr>
          <p:cNvPicPr>
            <a:picLocks noChangeAspect="1"/>
          </p:cNvPicPr>
          <p:nvPr/>
        </p:nvPicPr>
        <p:blipFill rotWithShape="1">
          <a:blip r:embed="rId3"/>
          <a:srcRect t="13790" b="13790"/>
          <a:stretch/>
        </p:blipFill>
        <p:spPr>
          <a:xfrm>
            <a:off x="-1524000" y="-304800"/>
            <a:ext cx="11977982" cy="8305790"/>
          </a:xfrm>
          <a:prstGeom prst="rect">
            <a:avLst/>
          </a:prstGeom>
        </p:spPr>
      </p:pic>
      <p:sp>
        <p:nvSpPr>
          <p:cNvPr id="6" name="Oval 5">
            <a:extLst>
              <a:ext uri="{FF2B5EF4-FFF2-40B4-BE49-F238E27FC236}">
                <a16:creationId xmlns:a16="http://schemas.microsoft.com/office/drawing/2014/main" id="{33FAE753-6DC7-7442-8936-1D0D1666631D}"/>
              </a:ext>
            </a:extLst>
          </p:cNvPr>
          <p:cNvSpPr/>
          <p:nvPr/>
        </p:nvSpPr>
        <p:spPr>
          <a:xfrm>
            <a:off x="5257800" y="2895600"/>
            <a:ext cx="4099793" cy="4099793"/>
          </a:xfrm>
          <a:prstGeom prst="ellipse">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5000" cap="small" dirty="0">
                <a:solidFill>
                  <a:schemeClr val="tx1"/>
                </a:solidFill>
              </a:rPr>
              <a:t>We Want You To TA!</a:t>
            </a:r>
          </a:p>
        </p:txBody>
      </p:sp>
    </p:spTree>
    <p:extLst>
      <p:ext uri="{BB962C8B-B14F-4D97-AF65-F5344CB8AC3E}">
        <p14:creationId xmlns:p14="http://schemas.microsoft.com/office/powerpoint/2010/main" val="6699548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7836DD-F917-7541-8B44-A37AA09A21CA}"/>
              </a:ext>
            </a:extLst>
          </p:cNvPr>
          <p:cNvSpPr>
            <a:spLocks noGrp="1"/>
          </p:cNvSpPr>
          <p:nvPr>
            <p:ph type="title"/>
          </p:nvPr>
        </p:nvSpPr>
        <p:spPr>
          <a:xfrm>
            <a:off x="822960" y="286604"/>
            <a:ext cx="8168640" cy="1450757"/>
          </a:xfrm>
        </p:spPr>
        <p:txBody>
          <a:bodyPr/>
          <a:lstStyle/>
          <a:p>
            <a:r>
              <a:rPr lang="en-US" dirty="0"/>
              <a:t>Thank you to our awesome TAs!</a:t>
            </a:r>
          </a:p>
        </p:txBody>
      </p:sp>
      <p:sp>
        <p:nvSpPr>
          <p:cNvPr id="2" name="Oval 1">
            <a:extLst>
              <a:ext uri="{FF2B5EF4-FFF2-40B4-BE49-F238E27FC236}">
                <a16:creationId xmlns:a16="http://schemas.microsoft.com/office/drawing/2014/main" id="{2549A7C3-73A6-9140-A1D8-A64CB633772A}"/>
              </a:ext>
            </a:extLst>
          </p:cNvPr>
          <p:cNvSpPr/>
          <p:nvPr/>
        </p:nvSpPr>
        <p:spPr>
          <a:xfrm>
            <a:off x="240315" y="2042160"/>
            <a:ext cx="2057400" cy="2057400"/>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5915B51-D0A9-BA4E-88AC-2E22A3373889}"/>
              </a:ext>
            </a:extLst>
          </p:cNvPr>
          <p:cNvSpPr/>
          <p:nvPr/>
        </p:nvSpPr>
        <p:spPr>
          <a:xfrm>
            <a:off x="2497010" y="2057400"/>
            <a:ext cx="2057400" cy="2057400"/>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F896F8C-4821-E045-89EA-5DA862E718F4}"/>
              </a:ext>
            </a:extLst>
          </p:cNvPr>
          <p:cNvSpPr/>
          <p:nvPr/>
        </p:nvSpPr>
        <p:spPr>
          <a:xfrm>
            <a:off x="4753705" y="1996441"/>
            <a:ext cx="2057400" cy="2057400"/>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245EEB2-2E44-B84C-A3EF-0C84D5AD80A1}"/>
              </a:ext>
            </a:extLst>
          </p:cNvPr>
          <p:cNvSpPr/>
          <p:nvPr/>
        </p:nvSpPr>
        <p:spPr>
          <a:xfrm>
            <a:off x="7010400" y="1981200"/>
            <a:ext cx="2057400" cy="2057400"/>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501B2A-E2BE-5D44-AB88-897C09E2B0EF}"/>
              </a:ext>
            </a:extLst>
          </p:cNvPr>
          <p:cNvSpPr/>
          <p:nvPr/>
        </p:nvSpPr>
        <p:spPr>
          <a:xfrm>
            <a:off x="240315" y="4509642"/>
            <a:ext cx="2057400" cy="2057400"/>
          </a:xfrm>
          <a:prstGeom prst="ellipse">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31927AF-591C-2E48-BD88-F5228A0474C4}"/>
              </a:ext>
            </a:extLst>
          </p:cNvPr>
          <p:cNvSpPr/>
          <p:nvPr/>
        </p:nvSpPr>
        <p:spPr>
          <a:xfrm>
            <a:off x="2497010" y="4509642"/>
            <a:ext cx="2057400" cy="2057400"/>
          </a:xfrm>
          <a:prstGeom prst="ellipse">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B19CFD8-618D-AA40-ABD1-B18EC0DF75C8}"/>
              </a:ext>
            </a:extLst>
          </p:cNvPr>
          <p:cNvSpPr/>
          <p:nvPr/>
        </p:nvSpPr>
        <p:spPr>
          <a:xfrm>
            <a:off x="4784185" y="4509642"/>
            <a:ext cx="2057400" cy="2057400"/>
          </a:xfrm>
          <a:prstGeom prst="ellipse">
            <a:avLst/>
          </a:prstGeom>
          <a:blipFill>
            <a:blip r:embed="rId9"/>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15D7355-4E39-004D-8B67-3A3A3978DB52}"/>
              </a:ext>
            </a:extLst>
          </p:cNvPr>
          <p:cNvSpPr/>
          <p:nvPr/>
        </p:nvSpPr>
        <p:spPr>
          <a:xfrm>
            <a:off x="7010400" y="4513996"/>
            <a:ext cx="2057400" cy="2057400"/>
          </a:xfrm>
          <a:prstGeom prst="ellipse">
            <a:avLst/>
          </a:prstGeom>
          <a:blipFill>
            <a:blip r:embed="rId10"/>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747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4649200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4CD9A-ADF3-5E43-B7FD-7A251941AF3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00492376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5831</Words>
  <Application>Microsoft Macintosh PowerPoint</Application>
  <PresentationFormat>On-screen Show (4:3)</PresentationFormat>
  <Paragraphs>822</Paragraphs>
  <Slides>90</Slides>
  <Notes>60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107" baseType="lpstr">
      <vt:lpstr>Arial</vt:lpstr>
      <vt:lpstr>Calibri</vt:lpstr>
      <vt:lpstr>Calibri Light</vt:lpstr>
      <vt:lpstr>Cambria Math</vt:lpstr>
      <vt:lpstr>Chalkduster</vt:lpstr>
      <vt:lpstr>Courier New</vt:lpstr>
      <vt:lpstr>Helvetica Neue</vt:lpstr>
      <vt:lpstr>Helvetica Neue Light</vt:lpstr>
      <vt:lpstr>Helvetica Neue Medium</vt:lpstr>
      <vt:lpstr>Lucida Grande</vt:lpstr>
      <vt:lpstr>Lucida Sans</vt:lpstr>
      <vt:lpstr>Times</vt:lpstr>
      <vt:lpstr>Times New Roman</vt:lpstr>
      <vt:lpstr>Times Roman</vt:lpstr>
      <vt:lpstr>Wingdings</vt:lpstr>
      <vt:lpstr>Retrospect</vt:lpstr>
      <vt:lpstr>Equation</vt:lpstr>
      <vt:lpstr>Reminders</vt:lpstr>
      <vt:lpstr>What have we learned?</vt:lpstr>
      <vt:lpstr>Text Classification</vt:lpstr>
      <vt:lpstr>Regular Expressions</vt:lpstr>
      <vt:lpstr>Morphology</vt:lpstr>
      <vt:lpstr>Stemming</vt:lpstr>
      <vt:lpstr>Word Pieces via Byte Pair Encoding</vt:lpstr>
      <vt:lpstr>Logistic Regression</vt:lpstr>
      <vt:lpstr>Cross-entropy loss</vt:lpstr>
      <vt:lpstr>Gradient Descent</vt:lpstr>
      <vt:lpstr>PowerPoint Presentation</vt:lpstr>
      <vt:lpstr>N-Gram Language Models</vt:lpstr>
      <vt:lpstr>Smoothing</vt:lpstr>
      <vt:lpstr>Approximating Shakespeare</vt:lpstr>
      <vt:lpstr>Distributional Hypothesis</vt:lpstr>
      <vt:lpstr>Term-Document Matrix</vt:lpstr>
      <vt:lpstr>Term-Document Matrix</vt:lpstr>
      <vt:lpstr>Sparse Representations</vt:lpstr>
      <vt:lpstr>Word embeddings</vt:lpstr>
      <vt:lpstr>Word2Vec Training</vt:lpstr>
      <vt:lpstr>Word2Vec Training</vt:lpstr>
      <vt:lpstr>k-Nearest Neighbors</vt:lpstr>
      <vt:lpstr>Word Analogies</vt:lpstr>
      <vt:lpstr>Word Analogies</vt:lpstr>
      <vt:lpstr>Magnitude: Python Toolkit for Manipulating Embeddings</vt:lpstr>
      <vt:lpstr>Monolingual Word Embeddings</vt:lpstr>
      <vt:lpstr>Monolingual Word Embeddings</vt:lpstr>
      <vt:lpstr>Bilingual Word Embeddings</vt:lpstr>
      <vt:lpstr>Projecting Vector Space Models</vt:lpstr>
      <vt:lpstr>Projecting Vector Space Models</vt:lpstr>
      <vt:lpstr>Word Embeddings</vt:lpstr>
      <vt:lpstr>Learning Bilingual Embeddings</vt:lpstr>
      <vt:lpstr>Use in Historical Linguistics</vt:lpstr>
      <vt:lpstr>Use in Historical Linguistics</vt:lpstr>
      <vt:lpstr>Uses in Social Science</vt:lpstr>
      <vt:lpstr>What should a semantic model be able to do?</vt:lpstr>
      <vt:lpstr>Goal: Word Sense</vt:lpstr>
      <vt:lpstr>Goal: Hypernomy</vt:lpstr>
      <vt:lpstr>Goal: Compositionality</vt:lpstr>
      <vt:lpstr>Goal: Grounding</vt:lpstr>
      <vt:lpstr>A semantic model should </vt:lpstr>
      <vt:lpstr>Neural networks</vt:lpstr>
      <vt:lpstr>Neural network LMs</vt:lpstr>
      <vt:lpstr>Recurrent Neural Networks</vt:lpstr>
      <vt:lpstr>Sequence Classifiers</vt:lpstr>
      <vt:lpstr>Sequence Models</vt:lpstr>
      <vt:lpstr>PowerPoint Presentation</vt:lpstr>
      <vt:lpstr>POS Tagging</vt:lpstr>
      <vt:lpstr>Most frequent class baseline</vt:lpstr>
      <vt:lpstr>Tag Sequences</vt:lpstr>
      <vt:lpstr>Stacked RNNs</vt:lpstr>
      <vt:lpstr>Bidirectional RNNs</vt:lpstr>
      <vt:lpstr>Bidirectional RNNs for sequence classification</vt:lpstr>
      <vt:lpstr>Syntactic Parsing</vt:lpstr>
      <vt:lpstr>Ambiguity</vt:lpstr>
      <vt:lpstr>Dependency Grammars</vt:lpstr>
      <vt:lpstr>Dependency – based </vt:lpstr>
      <vt:lpstr>Open Information Extraction</vt:lpstr>
      <vt:lpstr>Template Filling</vt:lpstr>
      <vt:lpstr>Temporal Expression Extraction</vt:lpstr>
      <vt:lpstr>Event Extraction</vt:lpstr>
      <vt:lpstr>Temporal ordering of events</vt:lpstr>
      <vt:lpstr>PowerPoint Presentation</vt:lpstr>
      <vt:lpstr>Desirable Properties for Meaning Representations</vt:lpstr>
      <vt:lpstr>Unambiguous representation</vt:lpstr>
      <vt:lpstr>Model-Theoretic Semantics</vt:lpstr>
      <vt:lpstr>PowerPoint Presentation</vt:lpstr>
      <vt:lpstr>PowerPoint Presentation</vt:lpstr>
      <vt:lpstr>First-Order Logic</vt:lpstr>
      <vt:lpstr>Logical Connectives</vt:lpstr>
      <vt:lpstr>Quantifiers</vt:lpstr>
      <vt:lpstr>Value of Logical Representation of Sentences</vt:lpstr>
      <vt:lpstr>Encoder-Decoder Models</vt:lpstr>
      <vt:lpstr>Generation with an RNN LM</vt:lpstr>
      <vt:lpstr>Generation with prefix</vt:lpstr>
      <vt:lpstr>Machine Translation</vt:lpstr>
      <vt:lpstr>Conversational Agents aka Dialogue Systems</vt:lpstr>
      <vt:lpstr>Neural Chatbots</vt:lpstr>
      <vt:lpstr>Current state of the art neural LMs</vt:lpstr>
      <vt:lpstr>Attention</vt:lpstr>
      <vt:lpstr>Attention mechanism</vt:lpstr>
      <vt:lpstr>Transformer Architecture </vt:lpstr>
      <vt:lpstr>Bidirectional Encoder Representations from Transformers (BERT)</vt:lpstr>
      <vt:lpstr>Question Answering</vt:lpstr>
      <vt:lpstr>Question Answering</vt:lpstr>
      <vt:lpstr>PowerPoint Presentation</vt:lpstr>
      <vt:lpstr>What can you do next?</vt:lpstr>
      <vt:lpstr>PowerPoint Presentation</vt:lpstr>
      <vt:lpstr>Thank you to our awesome TAs!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have we learned?</dc:title>
  <dc:creator>Callison-Burch, Christopher</dc:creator>
  <cp:lastModifiedBy>Callison-Burch, Christopher</cp:lastModifiedBy>
  <cp:revision>53</cp:revision>
  <dcterms:created xsi:type="dcterms:W3CDTF">2020-04-29T16:23:21Z</dcterms:created>
  <dcterms:modified xsi:type="dcterms:W3CDTF">2020-04-29T17:30:12Z</dcterms:modified>
</cp:coreProperties>
</file>